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7" r:id="rId6"/>
    <p:sldId id="258" r:id="rId7"/>
    <p:sldId id="259" r:id="rId8"/>
    <p:sldId id="261" r:id="rId9"/>
    <p:sldId id="260" r:id="rId10"/>
    <p:sldId id="263" r:id="rId11"/>
    <p:sldId id="264" r:id="rId12"/>
    <p:sldId id="265" r:id="rId13"/>
    <p:sldId id="262" r:id="rId14"/>
    <p:sldId id="266" r:id="rId15"/>
    <p:sldId id="307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8685"/>
    <a:srgbClr val="F6A03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ACDC5E5-4F9D-43DD-80D4-88D9EA3A7032}"/>
              </a:ext>
            </a:extLst>
          </p:cNvPr>
          <p:cNvSpPr/>
          <p:nvPr userDrawn="1"/>
        </p:nvSpPr>
        <p:spPr>
          <a:xfrm>
            <a:off x="0" y="0"/>
            <a:ext cx="12192000" cy="140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7C37429-AA5E-4A5D-B70F-0437B907EF3B}"/>
              </a:ext>
            </a:extLst>
          </p:cNvPr>
          <p:cNvSpPr/>
          <p:nvPr userDrawn="1"/>
        </p:nvSpPr>
        <p:spPr>
          <a:xfrm>
            <a:off x="0" y="798655"/>
            <a:ext cx="12192000" cy="2394218"/>
          </a:xfrm>
          <a:prstGeom prst="rect">
            <a:avLst/>
          </a:prstGeom>
          <a:solidFill>
            <a:srgbClr val="F6A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46F843-687B-4534-996B-B3D980455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3143"/>
            <a:ext cx="9144000" cy="1905918"/>
          </a:xfrm>
        </p:spPr>
        <p:txBody>
          <a:bodyPr anchor="ctr" anchorCtr="1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A4A7B3-441C-4928-A4F5-43D1664F4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8689" y="3419323"/>
            <a:ext cx="9144000" cy="75300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5868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0BF1E8-5B72-427E-9934-97477C1E34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2318" y="4397780"/>
            <a:ext cx="5056742" cy="155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906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AEBF98-A4EF-4304-83EB-D02813B7A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3790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D9CF84-5C64-4E4B-9B95-BCE32A9BF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D5A452-9A60-4079-B1F7-2B468F8B04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618CB-AE15-4D5F-AEE5-1A4A80395B67}" type="datetimeFigureOut">
              <a:rPr lang="en-GB" smtClean="0"/>
              <a:pPr/>
              <a:t>20/01/2020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BEB95F-9B36-41EC-B6C1-50EDEA21E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AC6BAD-0D43-4DF1-A4EC-96F75F1A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B0E5D-CD0C-4700-BFF1-F3566981C2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2469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4A6E972-1F66-4DD4-8ABC-33906748F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784731"/>
            <a:ext cx="2628900" cy="4392231"/>
          </a:xfrm>
        </p:spPr>
        <p:txBody>
          <a:bodyPr vert="eaVert"/>
          <a:lstStyle>
            <a:lvl1pPr>
              <a:defRPr>
                <a:solidFill>
                  <a:srgbClr val="85868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17DF3D-1ACD-43DC-8AE6-F87509009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784733"/>
            <a:ext cx="7734300" cy="43922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B8F6B5-EDB4-4736-90ED-58DDE300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618CB-AE15-4D5F-AEE5-1A4A80395B67}" type="datetimeFigureOut">
              <a:rPr lang="en-GB" smtClean="0"/>
              <a:pPr/>
              <a:t>20/01/2020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B98DC6-95AC-4147-9A7F-B8264A292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DB1F98-7940-4CE9-B546-6017F73BC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B0E5D-CD0C-4700-BFF1-F3566981C2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66653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681760" y="304800"/>
            <a:ext cx="3337808" cy="4241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354351" y="2616202"/>
            <a:ext cx="3337808" cy="42417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9753600" y="977902"/>
            <a:ext cx="2438400" cy="1841500"/>
          </a:xfrm>
          <a:prstGeom prst="rect">
            <a:avLst/>
          </a:prstGeom>
          <a:solidFill>
            <a:schemeClr val="accent1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sp>
        <p:nvSpPr>
          <p:cNvPr id="9" name="Title 9"/>
          <p:cNvSpPr>
            <a:spLocks noGrp="1"/>
          </p:cNvSpPr>
          <p:nvPr>
            <p:ph type="title" hasCustomPrompt="1"/>
          </p:nvPr>
        </p:nvSpPr>
        <p:spPr>
          <a:xfrm>
            <a:off x="8011888" y="1611646"/>
            <a:ext cx="3672113" cy="181735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PUT  </a:t>
            </a:r>
            <a:br>
              <a:rPr lang="en-US" dirty="0"/>
            </a:br>
            <a:r>
              <a:rPr lang="en-US" dirty="0"/>
              <a:t>THE TITLE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1777C512-FA89-401A-9AD7-5B60D4ADE138}"/>
              </a:ext>
            </a:extLst>
          </p:cNvPr>
          <p:cNvSpPr/>
          <p:nvPr userDrawn="1"/>
        </p:nvSpPr>
        <p:spPr>
          <a:xfrm rot="4553850">
            <a:off x="8733827" y="286680"/>
            <a:ext cx="1955797" cy="260349"/>
          </a:xfrm>
          <a:prstGeom prst="parallelogram">
            <a:avLst/>
          </a:prstGeom>
          <a:solidFill>
            <a:schemeClr val="accent4">
              <a:alpha val="50000"/>
            </a:schemeClr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xmlns="" id="{9BCFCC3A-077B-43E8-9D08-0B068FDE20A2}"/>
              </a:ext>
            </a:extLst>
          </p:cNvPr>
          <p:cNvSpPr/>
          <p:nvPr userDrawn="1"/>
        </p:nvSpPr>
        <p:spPr>
          <a:xfrm rot="4553850">
            <a:off x="9223979" y="286680"/>
            <a:ext cx="1955797" cy="260349"/>
          </a:xfrm>
          <a:prstGeom prst="parallelogram">
            <a:avLst/>
          </a:prstGeom>
          <a:solidFill>
            <a:schemeClr val="accent4">
              <a:alpha val="50000"/>
            </a:schemeClr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xmlns="" id="{E1EB9A97-DC02-497A-A49E-59DF37D28155}"/>
              </a:ext>
            </a:extLst>
          </p:cNvPr>
          <p:cNvSpPr/>
          <p:nvPr userDrawn="1"/>
        </p:nvSpPr>
        <p:spPr>
          <a:xfrm rot="4553850">
            <a:off x="9731979" y="286680"/>
            <a:ext cx="1955797" cy="260349"/>
          </a:xfrm>
          <a:prstGeom prst="parallelogram">
            <a:avLst/>
          </a:prstGeom>
          <a:solidFill>
            <a:schemeClr val="accent4">
              <a:alpha val="50000"/>
            </a:schemeClr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</p:spTree>
    <p:extLst>
      <p:ext uri="{BB962C8B-B14F-4D97-AF65-F5344CB8AC3E}">
        <p14:creationId xmlns:p14="http://schemas.microsoft.com/office/powerpoint/2010/main" xmlns="" val="1140782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24400" y="1671136"/>
            <a:ext cx="2743200" cy="27432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2438400" y="0"/>
            <a:ext cx="5080000" cy="787400"/>
          </a:xfrm>
          <a:prstGeom prst="rect">
            <a:avLst/>
          </a:prstGeom>
          <a:solidFill>
            <a:schemeClr val="accent1"/>
          </a:solidFill>
          <a:ln w="63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489"/>
          </a:p>
        </p:txBody>
      </p:sp>
      <p:sp>
        <p:nvSpPr>
          <p:cNvPr id="22" name="Title 9"/>
          <p:cNvSpPr>
            <a:spLocks noGrp="1"/>
          </p:cNvSpPr>
          <p:nvPr>
            <p:ph type="title" hasCustomPrompt="1"/>
          </p:nvPr>
        </p:nvSpPr>
        <p:spPr>
          <a:xfrm>
            <a:off x="3657600" y="0"/>
            <a:ext cx="3810000" cy="118583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algn="r">
              <a:lnSpc>
                <a:spcPct val="100000"/>
              </a:lnSpc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PUT THE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5330020" y="1037415"/>
            <a:ext cx="211169" cy="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489"/>
          </a:p>
        </p:txBody>
      </p:sp>
    </p:spTree>
    <p:extLst>
      <p:ext uri="{BB962C8B-B14F-4D97-AF65-F5344CB8AC3E}">
        <p14:creationId xmlns:p14="http://schemas.microsoft.com/office/powerpoint/2010/main" xmlns="" val="162868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16FFAA-D551-4BB9-BC24-F13C4B10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3790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E84AD3-576E-4345-9792-9C1DCF0EB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9512EA-436E-4AC0-849A-AA8242D6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618CB-AE15-4D5F-AEE5-1A4A80395B67}" type="datetimeFigureOut">
              <a:rPr lang="en-GB" smtClean="0"/>
              <a:pPr/>
              <a:t>20/01/2020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BF0C61-64FB-41A8-A16E-C1986D0D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854ED0-7979-4AAD-B92E-91E56E4C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B0E5D-CD0C-4700-BFF1-F3566981C2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981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753C34-6047-4747-9253-67F626E7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F881E9-AAC4-4B87-8844-31AC156D0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D97916-A590-4A55-BFD6-AD14485573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618CB-AE15-4D5F-AEE5-1A4A80395B67}" type="datetimeFigureOut">
              <a:rPr lang="en-GB" smtClean="0"/>
              <a:pPr/>
              <a:t>20/01/2020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85ECE6-95FD-4952-8508-FA61F331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607680-E52D-428F-BF11-01C95383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B0E5D-CD0C-4700-BFF1-F3566981C2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5865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412A2B-E6F3-4815-B9E5-1A4B8E09E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70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0DD842-54FA-4A27-9686-DDF66E72E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AB8AC2-0309-42D7-B323-89401BDFD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BBFFFD-4781-439E-9446-1DDF6B9F5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618CB-AE15-4D5F-AEE5-1A4A80395B67}" type="datetimeFigureOut">
              <a:rPr lang="en-GB" smtClean="0"/>
              <a:pPr/>
              <a:t>20/01/2020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97767D-93E1-47E5-90E5-04C9B99ED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F8591E-F26C-4634-B633-21D08EE4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B0E5D-CD0C-4700-BFF1-F3566981C2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393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F7AF18-B7E3-44F5-B897-D2062B7D3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14546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244D0D-6EFE-48C5-AAAD-F2C9ED0B8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586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468035-4443-4804-A564-5A660CF59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20B847-B204-468E-8DAC-F91B65726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586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DE6CC0E-BEC4-4474-95F8-E58AEF372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B6C399-8440-491D-84ED-1DD556ABD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618CB-AE15-4D5F-AEE5-1A4A80395B67}" type="datetimeFigureOut">
              <a:rPr lang="en-GB" smtClean="0"/>
              <a:pPr/>
              <a:t>20/01/2020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A467B32-B699-4507-9C03-DEA879F6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E78D2C9-0657-4131-84D1-A29C16E8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B0E5D-CD0C-4700-BFF1-F3566981C2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2347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900F02-7A7D-44A9-B460-7F318DC3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70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042C441-F52F-4496-8DB1-D31AE4DC88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618CB-AE15-4D5F-AEE5-1A4A80395B67}" type="datetimeFigureOut">
              <a:rPr lang="en-GB" smtClean="0"/>
              <a:pPr/>
              <a:t>20/01/2020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5B2C56-F0EB-4FDF-A1A1-553497979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BE36FD-F024-476C-BB42-8D04678A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B0E5D-CD0C-4700-BFF1-F3566981C2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6142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E4ABF9-87A6-485F-BD65-207AFD3A51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618CB-AE15-4D5F-AEE5-1A4A80395B67}" type="datetimeFigureOut">
              <a:rPr lang="en-GB" smtClean="0"/>
              <a:pPr/>
              <a:t>20/01/2020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49188C3-4156-4CAE-8FFC-A6C8FF9B4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9FB3592-DDAC-430B-ACF3-8FCDE4168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B0E5D-CD0C-4700-BFF1-F3566981C2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9544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4D79AE-7590-4B3F-B3D2-57BCCC29C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"/>
            <a:ext cx="7169475" cy="14762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CA5E7A-3A98-41A6-B3A8-94FD57E8A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BDAEF4-5C75-4B42-A0E0-A3CBAD132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851675-7276-48C4-A943-B3E96BAEC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618CB-AE15-4D5F-AEE5-1A4A80395B67}" type="datetimeFigureOut">
              <a:rPr lang="en-GB" smtClean="0"/>
              <a:pPr/>
              <a:t>20/01/2020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96081D-6887-42B0-A7B5-616F2FC37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F8C2C8-6F2C-46BE-93E9-DA539246C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B0E5D-CD0C-4700-BFF1-F3566981C2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46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1F6C8C-2415-4192-948C-2718F74EA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7059306" cy="146524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BF9010-3C46-4407-A7EB-FC90C77CA4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3B9496-46BB-456C-ADBA-3B694F2F6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ED26A8-6BF2-4094-8E36-DC8B00739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618CB-AE15-4D5F-AEE5-1A4A80395B67}" type="datetimeFigureOut">
              <a:rPr lang="en-GB" smtClean="0"/>
              <a:pPr/>
              <a:t>20/01/2020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453D77-DA81-4244-A579-9C68E13A7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2CDCFA-DC4C-499F-AA84-418B213C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B0E5D-CD0C-4700-BFF1-F3566981C2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47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E1B4576-D313-4B71-8E54-6EBDE6580A4C}"/>
              </a:ext>
            </a:extLst>
          </p:cNvPr>
          <p:cNvSpPr/>
          <p:nvPr userDrawn="1"/>
        </p:nvSpPr>
        <p:spPr>
          <a:xfrm>
            <a:off x="0" y="6176962"/>
            <a:ext cx="12192000" cy="681037"/>
          </a:xfrm>
          <a:prstGeom prst="rect">
            <a:avLst/>
          </a:prstGeom>
          <a:solidFill>
            <a:srgbClr val="F6A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010E258-4A80-4960-84DB-9411E5CEE4E5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F6A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699E89-E728-4F14-8767-EB75E17A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91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5D5B1C-9C28-4BA1-B874-218DEB8AC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D09FD7-259E-4F44-BE1C-5E8E7442B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334917"/>
            <a:ext cx="14969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B5618CB-AE15-4D5F-AEE5-1A4A80395B67}" type="datetimeFigureOut">
              <a:rPr lang="en-GB" smtClean="0"/>
              <a:pPr/>
              <a:t>20/01/2020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4D682B-8BD4-4BD5-87E9-D34CF069C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5119" y="6698342"/>
            <a:ext cx="4114800" cy="135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1A4A18-125B-4164-A991-B7AAEAC71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5008" y="6356350"/>
            <a:ext cx="1496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B3B0E5D-CD0C-4700-BFF1-F3566981C29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26" name="Picture 2" descr="logo-jfkl-ALL-WHITE">
            <a:extLst>
              <a:ext uri="{FF2B5EF4-FFF2-40B4-BE49-F238E27FC236}">
                <a16:creationId xmlns:a16="http://schemas.microsoft.com/office/drawing/2014/main" xmlns="" id="{2CB06305-BAFB-4440-91A8-9E9FD4B5D5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9825" y="65881"/>
            <a:ext cx="21621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41C0963-EAEC-4011-BCB0-0F28B97483E1}"/>
              </a:ext>
            </a:extLst>
          </p:cNvPr>
          <p:cNvSpPr/>
          <p:nvPr userDrawn="1"/>
        </p:nvSpPr>
        <p:spPr>
          <a:xfrm>
            <a:off x="838200" y="6315841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www.justforkidslaw.org | info@justforkidslaw.org | @</a:t>
            </a:r>
            <a:r>
              <a:rPr lang="en-GB" dirty="0" err="1">
                <a:solidFill>
                  <a:schemeClr val="bg1"/>
                </a:solidFill>
              </a:rPr>
              <a:t>justforkidslaw</a:t>
            </a:r>
            <a:r>
              <a:rPr lang="en-GB" dirty="0">
                <a:solidFill>
                  <a:schemeClr val="bg1"/>
                </a:solidFill>
              </a:rPr>
              <a:t> | 020 3174 2279 </a:t>
            </a:r>
          </a:p>
        </p:txBody>
      </p:sp>
    </p:spTree>
    <p:extLst>
      <p:ext uri="{BB962C8B-B14F-4D97-AF65-F5344CB8AC3E}">
        <p14:creationId xmlns:p14="http://schemas.microsoft.com/office/powerpoint/2010/main" xmlns="" val="171215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forkidslaw.org/seh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A98BB1-98C8-4D62-A171-9C2CE9BBC6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Informal exclusions and access to justice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D60ACE-2F8B-42C1-9BDC-BEBC2A11FA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Expanding access to advice and representation for families facing exclusion</a:t>
            </a:r>
          </a:p>
        </p:txBody>
      </p:sp>
    </p:spTree>
    <p:extLst>
      <p:ext uri="{BB962C8B-B14F-4D97-AF65-F5344CB8AC3E}">
        <p14:creationId xmlns:p14="http://schemas.microsoft.com/office/powerpoint/2010/main" xmlns="" val="3331996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F67B35-4B37-411C-B7F3-12AB5A9B2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xmlns="" id="{EE7944BC-6C57-4DD2-ACAD-95584AE1E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981" y="2711675"/>
            <a:ext cx="10478038" cy="172728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FAD858-EEF9-4E65-9145-45FDAF88E27B}"/>
              </a:ext>
            </a:extLst>
          </p:cNvPr>
          <p:cNvSpPr txBox="1"/>
          <p:nvPr/>
        </p:nvSpPr>
        <p:spPr>
          <a:xfrm>
            <a:off x="4766151" y="4688959"/>
            <a:ext cx="520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www.justforkidslaw.org/seh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47002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957583" y="1733796"/>
            <a:ext cx="3786583" cy="4377936"/>
          </a:xfrm>
          <a:prstGeom prst="rect">
            <a:avLst/>
          </a:prstGeom>
          <a:noFill/>
          <a:ln w="127000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6003" y="0"/>
            <a:ext cx="4951286" cy="1817356"/>
          </a:xfrm>
        </p:spPr>
        <p:txBody>
          <a:bodyPr>
            <a:noAutofit/>
          </a:bodyPr>
          <a:lstStyle/>
          <a:p>
            <a:r>
              <a:rPr lang="en-US" sz="3700" b="1" dirty="0"/>
              <a:t>THE SCHOOL EXCLUSIONS PROJECT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D1812CB-8E60-4F37-981B-D9555508F69F}"/>
              </a:ext>
            </a:extLst>
          </p:cNvPr>
          <p:cNvSpPr txBox="1"/>
          <p:nvPr/>
        </p:nvSpPr>
        <p:spPr>
          <a:xfrm>
            <a:off x="-46189" y="2162285"/>
            <a:ext cx="4650556" cy="499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b="1" dirty="0">
                <a:solidFill>
                  <a:srgbClr val="3B80B5"/>
                </a:solidFill>
              </a:rPr>
              <a:t>What the Project offers: </a:t>
            </a:r>
          </a:p>
          <a:p>
            <a:pPr marL="285750" lvl="0" indent="-285750">
              <a:lnSpc>
                <a:spcPct val="150000"/>
              </a:lnSpc>
              <a:buClr>
                <a:srgbClr val="F6A03B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Social activities chosen by you.</a:t>
            </a:r>
          </a:p>
          <a:p>
            <a:pPr lvl="0">
              <a:lnSpc>
                <a:spcPct val="150000"/>
              </a:lnSpc>
              <a:buClr>
                <a:srgbClr val="F6A03B"/>
              </a:buClr>
            </a:pPr>
            <a:endParaRPr lang="en-US" sz="200" dirty="0"/>
          </a:p>
          <a:p>
            <a:pPr marL="285750" lvl="0" indent="-285750">
              <a:lnSpc>
                <a:spcPct val="150000"/>
              </a:lnSpc>
              <a:buClr>
                <a:srgbClr val="F6A03B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One-to-one meet ups.</a:t>
            </a:r>
          </a:p>
          <a:p>
            <a:pPr lvl="0">
              <a:lnSpc>
                <a:spcPct val="150000"/>
              </a:lnSpc>
              <a:buClr>
                <a:srgbClr val="F6A03B"/>
              </a:buClr>
            </a:pPr>
            <a:endParaRPr lang="en-US" sz="200" dirty="0"/>
          </a:p>
          <a:p>
            <a:pPr marL="285750" lvl="0" indent="-285750">
              <a:lnSpc>
                <a:spcPct val="150000"/>
              </a:lnSpc>
              <a:buClr>
                <a:srgbClr val="F6A03B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Campaigning opportunities.</a:t>
            </a:r>
          </a:p>
          <a:p>
            <a:pPr lvl="0">
              <a:lnSpc>
                <a:spcPct val="150000"/>
              </a:lnSpc>
              <a:buClr>
                <a:srgbClr val="F6A03B"/>
              </a:buClr>
            </a:pPr>
            <a:endParaRPr lang="en-US" sz="200" dirty="0"/>
          </a:p>
          <a:p>
            <a:pPr marL="285750" lvl="0" indent="-285750">
              <a:lnSpc>
                <a:spcPct val="150000"/>
              </a:lnSpc>
              <a:buClr>
                <a:srgbClr val="F6A03B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Work with media (Documentary producing, journalism, public speaking etc.).</a:t>
            </a:r>
          </a:p>
          <a:p>
            <a:pPr lvl="0">
              <a:lnSpc>
                <a:spcPct val="150000"/>
              </a:lnSpc>
              <a:buClr>
                <a:srgbClr val="F6A03B"/>
              </a:buClr>
            </a:pPr>
            <a:endParaRPr lang="en-US" sz="200" dirty="0"/>
          </a:p>
          <a:p>
            <a:pPr marL="285750" lvl="0" indent="-285750">
              <a:lnSpc>
                <a:spcPct val="150000"/>
              </a:lnSpc>
              <a:buClr>
                <a:srgbClr val="F6A03B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Leadership Opportunities. </a:t>
            </a:r>
          </a:p>
          <a:p>
            <a:pPr lvl="0">
              <a:lnSpc>
                <a:spcPct val="150000"/>
              </a:lnSpc>
              <a:buClr>
                <a:srgbClr val="F6A03B"/>
              </a:buClr>
            </a:pPr>
            <a:endParaRPr lang="en-US" sz="200" dirty="0"/>
          </a:p>
          <a:p>
            <a:pPr marL="285750" lvl="0" indent="-285750">
              <a:lnSpc>
                <a:spcPct val="150000"/>
              </a:lnSpc>
              <a:buClr>
                <a:srgbClr val="F6A03B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A chance to change the Law that affects you.</a:t>
            </a:r>
          </a:p>
          <a:p>
            <a:pPr lvl="0">
              <a:lnSpc>
                <a:spcPct val="150000"/>
              </a:lnSpc>
              <a:buClr>
                <a:srgbClr val="F6A03B"/>
              </a:buClr>
            </a:pPr>
            <a:endParaRPr lang="en-US" sz="200" dirty="0"/>
          </a:p>
          <a:p>
            <a:pPr marL="285750" lvl="0" indent="-285750">
              <a:lnSpc>
                <a:spcPct val="150000"/>
              </a:lnSpc>
              <a:buClr>
                <a:srgbClr val="F6A03B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Group workshops.</a:t>
            </a:r>
          </a:p>
          <a:p>
            <a:pPr lvl="0">
              <a:lnSpc>
                <a:spcPct val="150000"/>
              </a:lnSpc>
              <a:buClr>
                <a:srgbClr val="F6A03B"/>
              </a:buClr>
            </a:pPr>
            <a:endParaRPr lang="en-US" sz="200" dirty="0"/>
          </a:p>
          <a:p>
            <a:pPr marL="285750" lvl="0" indent="-285750">
              <a:lnSpc>
                <a:spcPct val="150000"/>
              </a:lnSpc>
              <a:buClr>
                <a:srgbClr val="F6A03B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Work with Government, Charities and United Nations.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endParaRPr lang="en-US" sz="1400" dirty="0"/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endParaRPr lang="en-US" sz="1400" dirty="0"/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A2EE57-6512-419F-B7E3-94CD05612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238" y="1756179"/>
            <a:ext cx="3753271" cy="43331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D1812CB-8E60-4F37-981B-D9555508F69F}"/>
              </a:ext>
            </a:extLst>
          </p:cNvPr>
          <p:cNvSpPr txBox="1"/>
          <p:nvPr/>
        </p:nvSpPr>
        <p:spPr>
          <a:xfrm>
            <a:off x="9929309" y="3679911"/>
            <a:ext cx="2176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i="1" dirty="0"/>
              <a:t>“[School Exclusions Project] has been like a friend to me through a really isolating time.”</a:t>
            </a:r>
          </a:p>
        </p:txBody>
      </p:sp>
    </p:spTree>
    <p:extLst>
      <p:ext uri="{BB962C8B-B14F-4D97-AF65-F5344CB8AC3E}">
        <p14:creationId xmlns:p14="http://schemas.microsoft.com/office/powerpoint/2010/main" xmlns="" val="34709467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2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2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58886" y="69610"/>
            <a:ext cx="4855849" cy="1286063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YOUTH VOICE DIGITAL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03F491-30B2-4634-A31A-E8946B24B15B}"/>
              </a:ext>
            </a:extLst>
          </p:cNvPr>
          <p:cNvSpPr txBox="1"/>
          <p:nvPr/>
        </p:nvSpPr>
        <p:spPr>
          <a:xfrm>
            <a:off x="78057" y="2084453"/>
            <a:ext cx="48558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96A62"/>
              </a:buClr>
            </a:pPr>
            <a:r>
              <a:rPr lang="en-US" sz="1600" b="1" spc="300" dirty="0">
                <a:cs typeface="Poppins" panose="02000000000000000000" pitchFamily="2" charset="0"/>
              </a:rPr>
              <a:t>An easy to use text messaging programme designed to give you the platform to share your thoughts on the things that matter most to you!</a:t>
            </a:r>
          </a:p>
          <a:p>
            <a:pPr>
              <a:buClr>
                <a:srgbClr val="F96A62"/>
              </a:buClr>
            </a:pPr>
            <a:endParaRPr lang="en-US" sz="1600" b="1" spc="300" dirty="0">
              <a:cs typeface="Poppins" panose="02000000000000000000" pitchFamily="2" charset="0"/>
            </a:endParaRPr>
          </a:p>
          <a:p>
            <a:pPr>
              <a:buClr>
                <a:srgbClr val="F96A62"/>
              </a:buClr>
            </a:pPr>
            <a:r>
              <a:rPr lang="en-US" sz="1600" b="1" spc="300" dirty="0">
                <a:cs typeface="Poppins" panose="02000000000000000000" pitchFamily="2" charset="0"/>
              </a:rPr>
              <a:t>Have your say over law and policy that affects you, with complete control over where your thoughts go.</a:t>
            </a:r>
          </a:p>
          <a:p>
            <a:pPr>
              <a:buClr>
                <a:srgbClr val="F96A62"/>
              </a:buClr>
            </a:pPr>
            <a:endParaRPr lang="en-US" sz="1600" b="1" spc="300" dirty="0">
              <a:cs typeface="Poppins" panose="02000000000000000000" pitchFamily="2" charset="0"/>
            </a:endParaRPr>
          </a:p>
          <a:p>
            <a:pPr>
              <a:buClr>
                <a:srgbClr val="F96A62"/>
              </a:buClr>
            </a:pPr>
            <a:r>
              <a:rPr lang="en-US" sz="1600" b="1" spc="300" dirty="0">
                <a:cs typeface="Poppins" panose="02000000000000000000" pitchFamily="2" charset="0"/>
              </a:rPr>
              <a:t>Opportunities available with the programme include group training with an experienced journalist, the chance to become a ‘young writer’ for the BBC and you may even get to host your own podcast episode!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7A5A3C-E2B3-45CD-8FFE-8AD86D8B7747}"/>
              </a:ext>
            </a:extLst>
          </p:cNvPr>
          <p:cNvSpPr txBox="1"/>
          <p:nvPr/>
        </p:nvSpPr>
        <p:spPr>
          <a:xfrm>
            <a:off x="5086810" y="5194211"/>
            <a:ext cx="615533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>
                <a:solidFill>
                  <a:srgbClr val="3B80B5"/>
                </a:solidFill>
              </a:rPr>
              <a:t>It’s your time to be heard. </a:t>
            </a:r>
          </a:p>
          <a:p>
            <a:pPr algn="ctr"/>
            <a:r>
              <a:rPr lang="en-GB" sz="2100" b="1" dirty="0">
                <a:solidFill>
                  <a:srgbClr val="3B80B5"/>
                </a:solidFill>
              </a:rPr>
              <a:t>Simply download the signal app and text “signup” to </a:t>
            </a:r>
            <a:r>
              <a:rPr lang="en-GB" sz="2100" b="1" dirty="0">
                <a:solidFill>
                  <a:srgbClr val="4CD2B1"/>
                </a:solidFill>
              </a:rPr>
              <a:t>+442033223827 </a:t>
            </a:r>
            <a:r>
              <a:rPr lang="en-GB" sz="2100" b="1" dirty="0">
                <a:solidFill>
                  <a:srgbClr val="3B80B5"/>
                </a:solidFill>
              </a:rPr>
              <a:t>to get started.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301DB2-8C0B-45ED-895A-0A814DC160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88" t="2539" r="11728" b="9515"/>
          <a:stretch/>
        </p:blipFill>
        <p:spPr>
          <a:xfrm>
            <a:off x="8917604" y="1763062"/>
            <a:ext cx="3274396" cy="3361537"/>
          </a:xfrm>
          <a:custGeom>
            <a:avLst/>
            <a:gdLst>
              <a:gd name="connsiteX0" fmla="*/ 0 w 3274396"/>
              <a:gd name="connsiteY0" fmla="*/ 0 h 3361537"/>
              <a:gd name="connsiteX1" fmla="*/ 589391 w 3274396"/>
              <a:gd name="connsiteY1" fmla="*/ 0 h 3361537"/>
              <a:gd name="connsiteX2" fmla="*/ 1244270 w 3274396"/>
              <a:gd name="connsiteY2" fmla="*/ 0 h 3361537"/>
              <a:gd name="connsiteX3" fmla="*/ 1964638 w 3274396"/>
              <a:gd name="connsiteY3" fmla="*/ 0 h 3361537"/>
              <a:gd name="connsiteX4" fmla="*/ 2521285 w 3274396"/>
              <a:gd name="connsiteY4" fmla="*/ 0 h 3361537"/>
              <a:gd name="connsiteX5" fmla="*/ 3274396 w 3274396"/>
              <a:gd name="connsiteY5" fmla="*/ 0 h 3361537"/>
              <a:gd name="connsiteX6" fmla="*/ 3274396 w 3274396"/>
              <a:gd name="connsiteY6" fmla="*/ 571461 h 3361537"/>
              <a:gd name="connsiteX7" fmla="*/ 3274396 w 3274396"/>
              <a:gd name="connsiteY7" fmla="*/ 1142923 h 3361537"/>
              <a:gd name="connsiteX8" fmla="*/ 3274396 w 3274396"/>
              <a:gd name="connsiteY8" fmla="*/ 1781615 h 3361537"/>
              <a:gd name="connsiteX9" fmla="*/ 3274396 w 3274396"/>
              <a:gd name="connsiteY9" fmla="*/ 2353076 h 3361537"/>
              <a:gd name="connsiteX10" fmla="*/ 3274396 w 3274396"/>
              <a:gd name="connsiteY10" fmla="*/ 3361537 h 3361537"/>
              <a:gd name="connsiteX11" fmla="*/ 2619517 w 3274396"/>
              <a:gd name="connsiteY11" fmla="*/ 3361537 h 3361537"/>
              <a:gd name="connsiteX12" fmla="*/ 1964638 w 3274396"/>
              <a:gd name="connsiteY12" fmla="*/ 3361537 h 3361537"/>
              <a:gd name="connsiteX13" fmla="*/ 1342502 w 3274396"/>
              <a:gd name="connsiteY13" fmla="*/ 3361537 h 3361537"/>
              <a:gd name="connsiteX14" fmla="*/ 654879 w 3274396"/>
              <a:gd name="connsiteY14" fmla="*/ 3361537 h 3361537"/>
              <a:gd name="connsiteX15" fmla="*/ 0 w 3274396"/>
              <a:gd name="connsiteY15" fmla="*/ 3361537 h 3361537"/>
              <a:gd name="connsiteX16" fmla="*/ 0 w 3274396"/>
              <a:gd name="connsiteY16" fmla="*/ 2722845 h 3361537"/>
              <a:gd name="connsiteX17" fmla="*/ 0 w 3274396"/>
              <a:gd name="connsiteY17" fmla="*/ 2016922 h 3361537"/>
              <a:gd name="connsiteX18" fmla="*/ 0 w 3274396"/>
              <a:gd name="connsiteY18" fmla="*/ 1277384 h 3361537"/>
              <a:gd name="connsiteX19" fmla="*/ 0 w 3274396"/>
              <a:gd name="connsiteY19" fmla="*/ 0 h 336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74396" h="3361537" fill="none" extrusionOk="0">
                <a:moveTo>
                  <a:pt x="0" y="0"/>
                </a:moveTo>
                <a:cubicBezTo>
                  <a:pt x="125827" y="1903"/>
                  <a:pt x="300010" y="70"/>
                  <a:pt x="589391" y="0"/>
                </a:cubicBezTo>
                <a:cubicBezTo>
                  <a:pt x="878772" y="-70"/>
                  <a:pt x="1020076" y="-9626"/>
                  <a:pt x="1244270" y="0"/>
                </a:cubicBezTo>
                <a:cubicBezTo>
                  <a:pt x="1468464" y="9626"/>
                  <a:pt x="1771121" y="-25999"/>
                  <a:pt x="1964638" y="0"/>
                </a:cubicBezTo>
                <a:cubicBezTo>
                  <a:pt x="2158155" y="25999"/>
                  <a:pt x="2375985" y="-11908"/>
                  <a:pt x="2521285" y="0"/>
                </a:cubicBezTo>
                <a:cubicBezTo>
                  <a:pt x="2666585" y="11908"/>
                  <a:pt x="3080398" y="-25873"/>
                  <a:pt x="3274396" y="0"/>
                </a:cubicBezTo>
                <a:cubicBezTo>
                  <a:pt x="3254193" y="143551"/>
                  <a:pt x="3255643" y="327487"/>
                  <a:pt x="3274396" y="571461"/>
                </a:cubicBezTo>
                <a:cubicBezTo>
                  <a:pt x="3293149" y="815435"/>
                  <a:pt x="3297952" y="969313"/>
                  <a:pt x="3274396" y="1142923"/>
                </a:cubicBezTo>
                <a:cubicBezTo>
                  <a:pt x="3250840" y="1316533"/>
                  <a:pt x="3285559" y="1524275"/>
                  <a:pt x="3274396" y="1781615"/>
                </a:cubicBezTo>
                <a:cubicBezTo>
                  <a:pt x="3263233" y="2038955"/>
                  <a:pt x="3266134" y="2131296"/>
                  <a:pt x="3274396" y="2353076"/>
                </a:cubicBezTo>
                <a:cubicBezTo>
                  <a:pt x="3282658" y="2574856"/>
                  <a:pt x="3306282" y="3154603"/>
                  <a:pt x="3274396" y="3361537"/>
                </a:cubicBezTo>
                <a:cubicBezTo>
                  <a:pt x="3106985" y="3347338"/>
                  <a:pt x="2938994" y="3343369"/>
                  <a:pt x="2619517" y="3361537"/>
                </a:cubicBezTo>
                <a:cubicBezTo>
                  <a:pt x="2300040" y="3379705"/>
                  <a:pt x="2215680" y="3389295"/>
                  <a:pt x="1964638" y="3361537"/>
                </a:cubicBezTo>
                <a:cubicBezTo>
                  <a:pt x="1713596" y="3333779"/>
                  <a:pt x="1495902" y="3376675"/>
                  <a:pt x="1342502" y="3361537"/>
                </a:cubicBezTo>
                <a:cubicBezTo>
                  <a:pt x="1189102" y="3346399"/>
                  <a:pt x="967508" y="3348813"/>
                  <a:pt x="654879" y="3361537"/>
                </a:cubicBezTo>
                <a:cubicBezTo>
                  <a:pt x="342250" y="3374261"/>
                  <a:pt x="191365" y="3391428"/>
                  <a:pt x="0" y="3361537"/>
                </a:cubicBezTo>
                <a:cubicBezTo>
                  <a:pt x="-25779" y="3117956"/>
                  <a:pt x="-22476" y="2978481"/>
                  <a:pt x="0" y="2722845"/>
                </a:cubicBezTo>
                <a:cubicBezTo>
                  <a:pt x="22476" y="2467209"/>
                  <a:pt x="817" y="2318445"/>
                  <a:pt x="0" y="2016922"/>
                </a:cubicBezTo>
                <a:cubicBezTo>
                  <a:pt x="-817" y="1715399"/>
                  <a:pt x="16871" y="1497966"/>
                  <a:pt x="0" y="1277384"/>
                </a:cubicBezTo>
                <a:cubicBezTo>
                  <a:pt x="-16871" y="1056802"/>
                  <a:pt x="-26558" y="486683"/>
                  <a:pt x="0" y="0"/>
                </a:cubicBezTo>
                <a:close/>
              </a:path>
              <a:path w="3274396" h="3361537" stroke="0" extrusionOk="0">
                <a:moveTo>
                  <a:pt x="0" y="0"/>
                </a:moveTo>
                <a:cubicBezTo>
                  <a:pt x="313767" y="191"/>
                  <a:pt x="380229" y="4245"/>
                  <a:pt x="687623" y="0"/>
                </a:cubicBezTo>
                <a:cubicBezTo>
                  <a:pt x="995017" y="-4245"/>
                  <a:pt x="1025643" y="27855"/>
                  <a:pt x="1277014" y="0"/>
                </a:cubicBezTo>
                <a:cubicBezTo>
                  <a:pt x="1528385" y="-27855"/>
                  <a:pt x="1766472" y="-3759"/>
                  <a:pt x="1964638" y="0"/>
                </a:cubicBezTo>
                <a:cubicBezTo>
                  <a:pt x="2162804" y="3759"/>
                  <a:pt x="2437313" y="2756"/>
                  <a:pt x="2685005" y="0"/>
                </a:cubicBezTo>
                <a:cubicBezTo>
                  <a:pt x="2932697" y="-2756"/>
                  <a:pt x="3005631" y="13727"/>
                  <a:pt x="3274396" y="0"/>
                </a:cubicBezTo>
                <a:cubicBezTo>
                  <a:pt x="3281576" y="240871"/>
                  <a:pt x="3298924" y="491064"/>
                  <a:pt x="3274396" y="638692"/>
                </a:cubicBezTo>
                <a:cubicBezTo>
                  <a:pt x="3249868" y="786320"/>
                  <a:pt x="3256310" y="1176239"/>
                  <a:pt x="3274396" y="1310999"/>
                </a:cubicBezTo>
                <a:cubicBezTo>
                  <a:pt x="3292482" y="1445759"/>
                  <a:pt x="3259736" y="1759567"/>
                  <a:pt x="3274396" y="1916076"/>
                </a:cubicBezTo>
                <a:cubicBezTo>
                  <a:pt x="3289056" y="2072585"/>
                  <a:pt x="3258950" y="2365322"/>
                  <a:pt x="3274396" y="2521153"/>
                </a:cubicBezTo>
                <a:cubicBezTo>
                  <a:pt x="3289842" y="2676984"/>
                  <a:pt x="3238693" y="3132846"/>
                  <a:pt x="3274396" y="3361537"/>
                </a:cubicBezTo>
                <a:cubicBezTo>
                  <a:pt x="2937266" y="3380106"/>
                  <a:pt x="2881205" y="3371282"/>
                  <a:pt x="2554029" y="3361537"/>
                </a:cubicBezTo>
                <a:cubicBezTo>
                  <a:pt x="2226853" y="3351792"/>
                  <a:pt x="2128289" y="3382512"/>
                  <a:pt x="1997382" y="3361537"/>
                </a:cubicBezTo>
                <a:cubicBezTo>
                  <a:pt x="1866475" y="3340562"/>
                  <a:pt x="1512311" y="3350061"/>
                  <a:pt x="1375246" y="3361537"/>
                </a:cubicBezTo>
                <a:cubicBezTo>
                  <a:pt x="1238181" y="3373013"/>
                  <a:pt x="1003096" y="3386905"/>
                  <a:pt x="687623" y="3361537"/>
                </a:cubicBezTo>
                <a:cubicBezTo>
                  <a:pt x="372150" y="3336169"/>
                  <a:pt x="183070" y="3360597"/>
                  <a:pt x="0" y="3361537"/>
                </a:cubicBezTo>
                <a:cubicBezTo>
                  <a:pt x="-23214" y="3116008"/>
                  <a:pt x="33360" y="2942622"/>
                  <a:pt x="0" y="2689230"/>
                </a:cubicBezTo>
                <a:cubicBezTo>
                  <a:pt x="-33360" y="2435838"/>
                  <a:pt x="35028" y="2227090"/>
                  <a:pt x="0" y="1949691"/>
                </a:cubicBezTo>
                <a:cubicBezTo>
                  <a:pt x="-35028" y="1672292"/>
                  <a:pt x="-9589" y="1486234"/>
                  <a:pt x="0" y="1210153"/>
                </a:cubicBezTo>
                <a:cubicBezTo>
                  <a:pt x="9589" y="934072"/>
                  <a:pt x="16822" y="845076"/>
                  <a:pt x="0" y="638692"/>
                </a:cubicBezTo>
                <a:cubicBezTo>
                  <a:pt x="-16822" y="432308"/>
                  <a:pt x="25158" y="256381"/>
                  <a:pt x="0" y="0"/>
                </a:cubicBezTo>
                <a:close/>
              </a:path>
            </a:pathLst>
          </a:custGeom>
          <a:ln w="38100">
            <a:solidFill>
              <a:srgbClr val="FFD14F"/>
            </a:solidFill>
            <a:extLst>
              <a:ext uri="{C807C97D-BFC1-408E-A445-0C87EB9F89A2}">
                <ask:lineSketchStyleProps xmlns:ask="http://schemas.microsoft.com/office/drawing/2018/sketchyshapes" xmlns="" sd="35351643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47EC0FD-5B43-42FC-B699-16BC8AE3E9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91"/>
          <a:stretch/>
        </p:blipFill>
        <p:spPr>
          <a:xfrm>
            <a:off x="5038188" y="1763062"/>
            <a:ext cx="3879416" cy="3361537"/>
          </a:xfrm>
          <a:custGeom>
            <a:avLst/>
            <a:gdLst>
              <a:gd name="connsiteX0" fmla="*/ 0 w 3879416"/>
              <a:gd name="connsiteY0" fmla="*/ 0 h 3361537"/>
              <a:gd name="connsiteX1" fmla="*/ 607775 w 3879416"/>
              <a:gd name="connsiteY1" fmla="*/ 0 h 3361537"/>
              <a:gd name="connsiteX2" fmla="*/ 1215550 w 3879416"/>
              <a:gd name="connsiteY2" fmla="*/ 0 h 3361537"/>
              <a:gd name="connsiteX3" fmla="*/ 1823326 w 3879416"/>
              <a:gd name="connsiteY3" fmla="*/ 0 h 3361537"/>
              <a:gd name="connsiteX4" fmla="*/ 2547483 w 3879416"/>
              <a:gd name="connsiteY4" fmla="*/ 0 h 3361537"/>
              <a:gd name="connsiteX5" fmla="*/ 3271641 w 3879416"/>
              <a:gd name="connsiteY5" fmla="*/ 0 h 3361537"/>
              <a:gd name="connsiteX6" fmla="*/ 3879416 w 3879416"/>
              <a:gd name="connsiteY6" fmla="*/ 0 h 3361537"/>
              <a:gd name="connsiteX7" fmla="*/ 3879416 w 3879416"/>
              <a:gd name="connsiteY7" fmla="*/ 605077 h 3361537"/>
              <a:gd name="connsiteX8" fmla="*/ 3879416 w 3879416"/>
              <a:gd name="connsiteY8" fmla="*/ 1344615 h 3361537"/>
              <a:gd name="connsiteX9" fmla="*/ 3879416 w 3879416"/>
              <a:gd name="connsiteY9" fmla="*/ 2050538 h 3361537"/>
              <a:gd name="connsiteX10" fmla="*/ 3879416 w 3879416"/>
              <a:gd name="connsiteY10" fmla="*/ 2722845 h 3361537"/>
              <a:gd name="connsiteX11" fmla="*/ 3879416 w 3879416"/>
              <a:gd name="connsiteY11" fmla="*/ 3361537 h 3361537"/>
              <a:gd name="connsiteX12" fmla="*/ 3310435 w 3879416"/>
              <a:gd name="connsiteY12" fmla="*/ 3361537 h 3361537"/>
              <a:gd name="connsiteX13" fmla="*/ 2586277 w 3879416"/>
              <a:gd name="connsiteY13" fmla="*/ 3361537 h 3361537"/>
              <a:gd name="connsiteX14" fmla="*/ 2017296 w 3879416"/>
              <a:gd name="connsiteY14" fmla="*/ 3361537 h 3361537"/>
              <a:gd name="connsiteX15" fmla="*/ 1293139 w 3879416"/>
              <a:gd name="connsiteY15" fmla="*/ 3361537 h 3361537"/>
              <a:gd name="connsiteX16" fmla="*/ 762952 w 3879416"/>
              <a:gd name="connsiteY16" fmla="*/ 3361537 h 3361537"/>
              <a:gd name="connsiteX17" fmla="*/ 0 w 3879416"/>
              <a:gd name="connsiteY17" fmla="*/ 3361537 h 3361537"/>
              <a:gd name="connsiteX18" fmla="*/ 0 w 3879416"/>
              <a:gd name="connsiteY18" fmla="*/ 2756460 h 3361537"/>
              <a:gd name="connsiteX19" fmla="*/ 0 w 3879416"/>
              <a:gd name="connsiteY19" fmla="*/ 2151384 h 3361537"/>
              <a:gd name="connsiteX20" fmla="*/ 0 w 3879416"/>
              <a:gd name="connsiteY20" fmla="*/ 1512692 h 3361537"/>
              <a:gd name="connsiteX21" fmla="*/ 0 w 3879416"/>
              <a:gd name="connsiteY21" fmla="*/ 773154 h 3361537"/>
              <a:gd name="connsiteX22" fmla="*/ 0 w 3879416"/>
              <a:gd name="connsiteY22" fmla="*/ 0 h 336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79416" h="3361537" fill="none" extrusionOk="0">
                <a:moveTo>
                  <a:pt x="0" y="0"/>
                </a:moveTo>
                <a:cubicBezTo>
                  <a:pt x="222532" y="27928"/>
                  <a:pt x="375489" y="-24459"/>
                  <a:pt x="607775" y="0"/>
                </a:cubicBezTo>
                <a:cubicBezTo>
                  <a:pt x="840062" y="24459"/>
                  <a:pt x="1011952" y="255"/>
                  <a:pt x="1215550" y="0"/>
                </a:cubicBezTo>
                <a:cubicBezTo>
                  <a:pt x="1419148" y="-255"/>
                  <a:pt x="1701380" y="20023"/>
                  <a:pt x="1823326" y="0"/>
                </a:cubicBezTo>
                <a:cubicBezTo>
                  <a:pt x="1945272" y="-20023"/>
                  <a:pt x="2388829" y="31963"/>
                  <a:pt x="2547483" y="0"/>
                </a:cubicBezTo>
                <a:cubicBezTo>
                  <a:pt x="2706137" y="-31963"/>
                  <a:pt x="3027971" y="33985"/>
                  <a:pt x="3271641" y="0"/>
                </a:cubicBezTo>
                <a:cubicBezTo>
                  <a:pt x="3515311" y="-33985"/>
                  <a:pt x="3622189" y="-14277"/>
                  <a:pt x="3879416" y="0"/>
                </a:cubicBezTo>
                <a:cubicBezTo>
                  <a:pt x="3863931" y="159281"/>
                  <a:pt x="3851068" y="406171"/>
                  <a:pt x="3879416" y="605077"/>
                </a:cubicBezTo>
                <a:cubicBezTo>
                  <a:pt x="3907764" y="803983"/>
                  <a:pt x="3907828" y="1153408"/>
                  <a:pt x="3879416" y="1344615"/>
                </a:cubicBezTo>
                <a:cubicBezTo>
                  <a:pt x="3851004" y="1535822"/>
                  <a:pt x="3912610" y="1830204"/>
                  <a:pt x="3879416" y="2050538"/>
                </a:cubicBezTo>
                <a:cubicBezTo>
                  <a:pt x="3846222" y="2270872"/>
                  <a:pt x="3870332" y="2522718"/>
                  <a:pt x="3879416" y="2722845"/>
                </a:cubicBezTo>
                <a:cubicBezTo>
                  <a:pt x="3888500" y="2922972"/>
                  <a:pt x="3853067" y="3193935"/>
                  <a:pt x="3879416" y="3361537"/>
                </a:cubicBezTo>
                <a:cubicBezTo>
                  <a:pt x="3613492" y="3353380"/>
                  <a:pt x="3491094" y="3345753"/>
                  <a:pt x="3310435" y="3361537"/>
                </a:cubicBezTo>
                <a:cubicBezTo>
                  <a:pt x="3129776" y="3377321"/>
                  <a:pt x="2942889" y="3346737"/>
                  <a:pt x="2586277" y="3361537"/>
                </a:cubicBezTo>
                <a:cubicBezTo>
                  <a:pt x="2229665" y="3376337"/>
                  <a:pt x="2163269" y="3377941"/>
                  <a:pt x="2017296" y="3361537"/>
                </a:cubicBezTo>
                <a:cubicBezTo>
                  <a:pt x="1871323" y="3345133"/>
                  <a:pt x="1484770" y="3331794"/>
                  <a:pt x="1293139" y="3361537"/>
                </a:cubicBezTo>
                <a:cubicBezTo>
                  <a:pt x="1101508" y="3391280"/>
                  <a:pt x="933608" y="3384613"/>
                  <a:pt x="762952" y="3361537"/>
                </a:cubicBezTo>
                <a:cubicBezTo>
                  <a:pt x="592296" y="3338461"/>
                  <a:pt x="192810" y="3324989"/>
                  <a:pt x="0" y="3361537"/>
                </a:cubicBezTo>
                <a:cubicBezTo>
                  <a:pt x="-29715" y="3221227"/>
                  <a:pt x="-29877" y="2918307"/>
                  <a:pt x="0" y="2756460"/>
                </a:cubicBezTo>
                <a:cubicBezTo>
                  <a:pt x="29877" y="2594613"/>
                  <a:pt x="8795" y="2336112"/>
                  <a:pt x="0" y="2151384"/>
                </a:cubicBezTo>
                <a:cubicBezTo>
                  <a:pt x="-8795" y="1966656"/>
                  <a:pt x="31092" y="1655247"/>
                  <a:pt x="0" y="1512692"/>
                </a:cubicBezTo>
                <a:cubicBezTo>
                  <a:pt x="-31092" y="1370137"/>
                  <a:pt x="25438" y="1017336"/>
                  <a:pt x="0" y="773154"/>
                </a:cubicBezTo>
                <a:cubicBezTo>
                  <a:pt x="-25438" y="528972"/>
                  <a:pt x="-35077" y="213920"/>
                  <a:pt x="0" y="0"/>
                </a:cubicBezTo>
                <a:close/>
              </a:path>
              <a:path w="3879416" h="3361537" stroke="0" extrusionOk="0">
                <a:moveTo>
                  <a:pt x="0" y="0"/>
                </a:moveTo>
                <a:cubicBezTo>
                  <a:pt x="125475" y="-23039"/>
                  <a:pt x="334524" y="-12378"/>
                  <a:pt x="568981" y="0"/>
                </a:cubicBezTo>
                <a:cubicBezTo>
                  <a:pt x="803438" y="12378"/>
                  <a:pt x="926613" y="6153"/>
                  <a:pt x="1254345" y="0"/>
                </a:cubicBezTo>
                <a:cubicBezTo>
                  <a:pt x="1582077" y="-6153"/>
                  <a:pt x="1609179" y="3265"/>
                  <a:pt x="1784531" y="0"/>
                </a:cubicBezTo>
                <a:cubicBezTo>
                  <a:pt x="1959883" y="-3265"/>
                  <a:pt x="2226910" y="-24823"/>
                  <a:pt x="2508689" y="0"/>
                </a:cubicBezTo>
                <a:cubicBezTo>
                  <a:pt x="2790468" y="24823"/>
                  <a:pt x="2835582" y="30502"/>
                  <a:pt x="3155258" y="0"/>
                </a:cubicBezTo>
                <a:cubicBezTo>
                  <a:pt x="3474934" y="-30502"/>
                  <a:pt x="3665006" y="-11339"/>
                  <a:pt x="3879416" y="0"/>
                </a:cubicBezTo>
                <a:cubicBezTo>
                  <a:pt x="3854460" y="241098"/>
                  <a:pt x="3871701" y="446187"/>
                  <a:pt x="3879416" y="571461"/>
                </a:cubicBezTo>
                <a:cubicBezTo>
                  <a:pt x="3887131" y="696735"/>
                  <a:pt x="3854901" y="1054094"/>
                  <a:pt x="3879416" y="1176538"/>
                </a:cubicBezTo>
                <a:cubicBezTo>
                  <a:pt x="3903931" y="1298982"/>
                  <a:pt x="3880197" y="1710277"/>
                  <a:pt x="3879416" y="1882461"/>
                </a:cubicBezTo>
                <a:cubicBezTo>
                  <a:pt x="3878635" y="2054645"/>
                  <a:pt x="3889038" y="2234976"/>
                  <a:pt x="3879416" y="2521153"/>
                </a:cubicBezTo>
                <a:cubicBezTo>
                  <a:pt x="3869794" y="2807330"/>
                  <a:pt x="3896610" y="2949897"/>
                  <a:pt x="3879416" y="3361537"/>
                </a:cubicBezTo>
                <a:cubicBezTo>
                  <a:pt x="3734904" y="3339130"/>
                  <a:pt x="3470861" y="3369377"/>
                  <a:pt x="3194053" y="3361537"/>
                </a:cubicBezTo>
                <a:cubicBezTo>
                  <a:pt x="2917245" y="3353697"/>
                  <a:pt x="2812246" y="3376442"/>
                  <a:pt x="2663866" y="3361537"/>
                </a:cubicBezTo>
                <a:cubicBezTo>
                  <a:pt x="2515486" y="3346632"/>
                  <a:pt x="2149127" y="3386600"/>
                  <a:pt x="1939708" y="3361537"/>
                </a:cubicBezTo>
                <a:cubicBezTo>
                  <a:pt x="1730289" y="3336474"/>
                  <a:pt x="1491441" y="3339417"/>
                  <a:pt x="1370727" y="3361537"/>
                </a:cubicBezTo>
                <a:cubicBezTo>
                  <a:pt x="1250013" y="3383657"/>
                  <a:pt x="953000" y="3352562"/>
                  <a:pt x="840540" y="3361537"/>
                </a:cubicBezTo>
                <a:cubicBezTo>
                  <a:pt x="728080" y="3370512"/>
                  <a:pt x="288802" y="3360872"/>
                  <a:pt x="0" y="3361537"/>
                </a:cubicBezTo>
                <a:cubicBezTo>
                  <a:pt x="-4660" y="3131447"/>
                  <a:pt x="26641" y="3017267"/>
                  <a:pt x="0" y="2756460"/>
                </a:cubicBezTo>
                <a:cubicBezTo>
                  <a:pt x="-26641" y="2495653"/>
                  <a:pt x="-1533" y="2297595"/>
                  <a:pt x="0" y="2151384"/>
                </a:cubicBezTo>
                <a:cubicBezTo>
                  <a:pt x="1533" y="2005173"/>
                  <a:pt x="-16263" y="1674816"/>
                  <a:pt x="0" y="1512692"/>
                </a:cubicBezTo>
                <a:cubicBezTo>
                  <a:pt x="16263" y="1350568"/>
                  <a:pt x="16554" y="976050"/>
                  <a:pt x="0" y="806769"/>
                </a:cubicBezTo>
                <a:cubicBezTo>
                  <a:pt x="-16554" y="637488"/>
                  <a:pt x="-17289" y="213717"/>
                  <a:pt x="0" y="0"/>
                </a:cubicBezTo>
                <a:close/>
              </a:path>
            </a:pathLst>
          </a:custGeom>
          <a:ln w="38100">
            <a:solidFill>
              <a:srgbClr val="FFD14F"/>
            </a:solidFill>
            <a:extLst>
              <a:ext uri="{C807C97D-BFC1-408E-A445-0C87EB9F89A2}">
                <ask:lineSketchStyleProps xmlns:ask="http://schemas.microsoft.com/office/drawing/2018/sketchyshapes" xmlns="" sd="303344335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028" name="Picture 4" descr="Image result for signal app download">
            <a:extLst>
              <a:ext uri="{FF2B5EF4-FFF2-40B4-BE49-F238E27FC236}">
                <a16:creationId xmlns:a16="http://schemas.microsoft.com/office/drawing/2014/main" xmlns="" id="{2936C79C-B0B6-4C06-9ECA-88AAF9C2A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4735" y="-142242"/>
            <a:ext cx="1593819" cy="159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673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39B37E-BCC0-4F49-B31A-5A94DD4A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Advice and support for exclusions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1BF0E0-F2FB-4748-81BD-7F52B5E01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is no legal aid, meaning support is either provided on a private-paying basis or pro-bono.</a:t>
            </a:r>
          </a:p>
          <a:p>
            <a:r>
              <a:rPr lang="en-GB" dirty="0"/>
              <a:t>There are a handful of pro-bono providers of support in London:</a:t>
            </a:r>
          </a:p>
          <a:p>
            <a:pPr lvl="1"/>
            <a:r>
              <a:rPr lang="en-GB" dirty="0"/>
              <a:t>Just for Kids Law</a:t>
            </a:r>
          </a:p>
          <a:p>
            <a:pPr lvl="1"/>
            <a:r>
              <a:rPr lang="en-GB" dirty="0"/>
              <a:t>The School Exclusions Project</a:t>
            </a:r>
          </a:p>
          <a:p>
            <a:r>
              <a:rPr lang="en-GB" dirty="0"/>
              <a:t>There are almost no pro-bono providers outside of London, meaning families have nowhere to turn.</a:t>
            </a:r>
          </a:p>
        </p:txBody>
      </p:sp>
    </p:spTree>
    <p:extLst>
      <p:ext uri="{BB962C8B-B14F-4D97-AF65-F5344CB8AC3E}">
        <p14:creationId xmlns:p14="http://schemas.microsoft.com/office/powerpoint/2010/main" xmlns="" val="84918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B5A2B1-AAAE-47E5-8EB7-820CDFCA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 awareness of legal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194055-994B-4330-B40E-72B16CC8F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Many families are not aware that typical informal exclusions constitute a legal issue.</a:t>
            </a:r>
          </a:p>
          <a:p>
            <a:r>
              <a:rPr lang="en-GB" dirty="0"/>
              <a:t>The scale of the problem is unknown.</a:t>
            </a:r>
          </a:p>
          <a:p>
            <a:r>
              <a:rPr lang="en-GB" dirty="0"/>
              <a:t>However, Just for Kids Law routinely come across instances of informal exclusion.</a:t>
            </a:r>
          </a:p>
          <a:p>
            <a:r>
              <a:rPr lang="en-GB" dirty="0"/>
              <a:t>Families often refer themselves for help over a different issue, and an informal exclusion becomes apparent through examination of the matter.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343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8B191-87D1-4D91-A3DB-E1D42551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Challenging an unlawful school exclusion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C40F42-B43B-4AB0-A504-A92973D7B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Avenues of challenge are limited.</a:t>
            </a:r>
          </a:p>
          <a:p>
            <a:r>
              <a:rPr lang="en-GB" dirty="0"/>
              <a:t>For cases of discrimination the County Court and First Tier Tribunal are available.</a:t>
            </a:r>
          </a:p>
          <a:p>
            <a:r>
              <a:rPr lang="en-GB" dirty="0"/>
              <a:t>Cases of discrimination other than disability lose out because the County Court is less accessible.</a:t>
            </a:r>
          </a:p>
          <a:p>
            <a:r>
              <a:rPr lang="en-GB" dirty="0"/>
              <a:t>School complaints are an option but are slow, and not fully independent.</a:t>
            </a:r>
          </a:p>
          <a:p>
            <a:r>
              <a:rPr lang="en-GB" dirty="0"/>
              <a:t>Public law claims are the most difficult, but potentially most expedient forms of resolution.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2268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24B9E-5F44-4F93-B8F9-3D74474FE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Advice Clinics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A3725-DB84-408F-90D1-6E4F34A00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Through Just for Kids Law’s partnership with </a:t>
            </a:r>
            <a:r>
              <a:rPr lang="en-GB" dirty="0" err="1"/>
              <a:t>Fieldfisher</a:t>
            </a:r>
            <a:r>
              <a:rPr lang="en-GB" dirty="0"/>
              <a:t> Solicitors we have expanded our own provision of legal work to Manchester and Birmingham.</a:t>
            </a:r>
          </a:p>
          <a:p>
            <a:r>
              <a:rPr lang="en-GB" dirty="0"/>
              <a:t>The </a:t>
            </a:r>
            <a:r>
              <a:rPr lang="en-GB" dirty="0" err="1"/>
              <a:t>Fieldfisher</a:t>
            </a:r>
            <a:r>
              <a:rPr lang="en-GB" dirty="0"/>
              <a:t> clinics have taken on young people who have been informally excluded, including one who was told not to return to class after her mock exam results were not sufficient.</a:t>
            </a:r>
          </a:p>
          <a:p>
            <a:r>
              <a:rPr lang="en-GB" dirty="0"/>
              <a:t>These cases have been successful for the young people we work with, and present opportunity for wider strategic change.</a:t>
            </a:r>
          </a:p>
        </p:txBody>
      </p:sp>
    </p:spTree>
    <p:extLst>
      <p:ext uri="{BB962C8B-B14F-4D97-AF65-F5344CB8AC3E}">
        <p14:creationId xmlns:p14="http://schemas.microsoft.com/office/powerpoint/2010/main" xmlns="" val="994721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8688C-0A3B-485D-AE52-A95C2DF5A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School Exclusions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DF1205-A1FF-438B-81E8-86C420FF7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School Exclusions Hub is Just for Kids Law’s new toolkit to help advice organisations provide advice and representation.</a:t>
            </a:r>
          </a:p>
          <a:p>
            <a:r>
              <a:rPr lang="en-GB" dirty="0"/>
              <a:t>The Hub launched in November 2019.</a:t>
            </a:r>
          </a:p>
          <a:p>
            <a:r>
              <a:rPr lang="en-GB" dirty="0"/>
              <a:t>The Hub contains information, guides and downloadable resources including precedent documents for every stage of a challenge.</a:t>
            </a:r>
          </a:p>
          <a:p>
            <a:r>
              <a:rPr lang="en-GB" dirty="0"/>
              <a:t>It contains information on the process families can expect, and what exclusions would be considered informal or off-rolling.</a:t>
            </a:r>
          </a:p>
        </p:txBody>
      </p:sp>
    </p:spTree>
    <p:extLst>
      <p:ext uri="{BB962C8B-B14F-4D97-AF65-F5344CB8AC3E}">
        <p14:creationId xmlns:p14="http://schemas.microsoft.com/office/powerpoint/2010/main" xmlns="" val="417698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3DF69B-5A63-4733-B872-98756333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Exclusions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E30854-091C-4F02-8D0F-0F3E0DB9E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C2EACE-25C4-4D02-85EF-363427D91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296" y="1811775"/>
            <a:ext cx="7897127" cy="423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639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4656D7-09EF-4797-8144-5F680BFFA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Exclusions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3E47F8-415D-4978-8DFB-949F9CDB6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6161D7-C610-4E2B-9976-ABB1607E1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903" y="1825625"/>
            <a:ext cx="7963786" cy="427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1048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D15C81-0DB4-41C7-95ED-E90EF989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Exclusions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9EA434-7126-4D58-BA62-38F72AF9D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0F4EF9-38A2-48D7-9474-CC3BA6499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735" y="1825625"/>
            <a:ext cx="7974418" cy="424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0059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6A03B"/>
      </a:accent1>
      <a:accent2>
        <a:srgbClr val="858685"/>
      </a:accent2>
      <a:accent3>
        <a:srgbClr val="45C1C9"/>
      </a:accent3>
      <a:accent4>
        <a:srgbClr val="123943"/>
      </a:accent4>
      <a:accent5>
        <a:srgbClr val="DF3345"/>
      </a:accent5>
      <a:accent6>
        <a:srgbClr val="34485E"/>
      </a:accent6>
      <a:hlink>
        <a:srgbClr val="0563C1"/>
      </a:hlink>
      <a:folHlink>
        <a:srgbClr val="954F72"/>
      </a:folHlink>
    </a:clrScheme>
    <a:fontScheme name="JfKL">
      <a:majorFont>
        <a:latin typeface="Trebuchet MS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werpoint slides updated June 19" id="{2FAEDB7D-6C51-48E9-BE95-4DDB4460F57E}" vid="{C3C93AF5-DC2E-455A-843C-10589C13D73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3C3615397AE7489503080961EDE3E4" ma:contentTypeVersion="12" ma:contentTypeDescription="Create a new document." ma:contentTypeScope="" ma:versionID="2694e50b39a314a9967fa7d0f5bd7a20">
  <xsd:schema xmlns:xsd="http://www.w3.org/2001/XMLSchema" xmlns:xs="http://www.w3.org/2001/XMLSchema" xmlns:p="http://schemas.microsoft.com/office/2006/metadata/properties" xmlns:ns2="306e7dec-9982-44af-80be-fcd41933060d" xmlns:ns3="c8c0deef-0c90-46b2-9fc5-41f5e05bb5de" targetNamespace="http://schemas.microsoft.com/office/2006/metadata/properties" ma:root="true" ma:fieldsID="319323adfb15f0879002452b22777f1d" ns2:_="" ns3:_="">
    <xsd:import namespace="306e7dec-9982-44af-80be-fcd41933060d"/>
    <xsd:import namespace="c8c0deef-0c90-46b2-9fc5-41f5e05bb5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e7dec-9982-44af-80be-fcd4193306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0deef-0c90-46b2-9fc5-41f5e05bb5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B7680F-3125-4A00-9577-17A65D4D5D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1BCDB3-A717-409B-9A84-DCA0F46B2FB4}"/>
</file>

<file path=customXml/itemProps3.xml><?xml version="1.0" encoding="utf-8"?>
<ds:datastoreItem xmlns:ds="http://schemas.openxmlformats.org/officeDocument/2006/customXml" ds:itemID="{07F9C1CF-A5B5-46F8-AD92-7217C9C0C554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5dc85680-9dee-483c-8a66-46c4f12a1cbe"/>
    <ds:schemaRef ds:uri="e554fe33-5816-4870-ab47-f9a496f915ce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__JfKL Powerpoint slides template updated June 19</Template>
  <TotalTime>150</TotalTime>
  <Words>559</Words>
  <Application>Microsoft Office PowerPoint</Application>
  <PresentationFormat>Custom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Informal exclusions and access to justice</vt:lpstr>
      <vt:lpstr>Advice and support for exclusions</vt:lpstr>
      <vt:lpstr>Public awareness of legal issues</vt:lpstr>
      <vt:lpstr>Challenging an unlawful school exclusion</vt:lpstr>
      <vt:lpstr>Advice Clinics</vt:lpstr>
      <vt:lpstr>The School Exclusions Hub</vt:lpstr>
      <vt:lpstr>School Exclusions Hub</vt:lpstr>
      <vt:lpstr>School Exclusions Hub</vt:lpstr>
      <vt:lpstr>School Exclusions Hub</vt:lpstr>
      <vt:lpstr>Slide 10</vt:lpstr>
      <vt:lpstr>THE SCHOOL EXCLUSIONS PROJECT</vt:lpstr>
      <vt:lpstr>YOUTH VOICE DIGITAL PROGRAM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Karstadt</dc:creator>
  <cp:lastModifiedBy>ROTA_Laptop8</cp:lastModifiedBy>
  <cp:revision>11</cp:revision>
  <cp:lastPrinted>2020-01-16T16:05:52Z</cp:lastPrinted>
  <dcterms:created xsi:type="dcterms:W3CDTF">2019-06-20T14:40:44Z</dcterms:created>
  <dcterms:modified xsi:type="dcterms:W3CDTF">2020-01-20T12:14:11Z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0x010100863C3615397AE7489503080961EDE3E4</vt:lpwstr>
  </property>
</Properties>
</file>