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slides/slide10.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68" r:id="rId3"/>
    <p:sldId id="267" r:id="rId4"/>
    <p:sldId id="263" r:id="rId5"/>
    <p:sldId id="265" r:id="rId6"/>
    <p:sldId id="266" r:id="rId7"/>
    <p:sldId id="258" r:id="rId8"/>
    <p:sldId id="259" r:id="rId9"/>
    <p:sldId id="260" r:id="rId10"/>
    <p:sldId id="269" r:id="rId11"/>
    <p:sldId id="270" r:id="rId12"/>
    <p:sldId id="26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42" d="100"/>
          <a:sy n="42" d="100"/>
        </p:scale>
        <p:origin x="780"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F453563-4A26-4524-9E6A-E48493AE4ED9}" type="datetimeFigureOut">
              <a:rPr lang="en-GB" smtClean="0"/>
              <a:t>17/01/2020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1A30493-518F-4F14-9FD2-C659C83A58EA}" type="slidenum">
              <a:rPr lang="en-GB" smtClean="0"/>
              <a:t>‹#›</a:t>
            </a:fld>
            <a:endParaRPr lang="en-GB" dirty="0"/>
          </a:p>
        </p:txBody>
      </p:sp>
    </p:spTree>
    <p:extLst>
      <p:ext uri="{BB962C8B-B14F-4D97-AF65-F5344CB8AC3E}">
        <p14:creationId xmlns:p14="http://schemas.microsoft.com/office/powerpoint/2010/main" val="2037161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F453563-4A26-4524-9E6A-E48493AE4ED9}" type="datetimeFigureOut">
              <a:rPr lang="en-GB" smtClean="0"/>
              <a:t>17/01/2020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1A30493-518F-4F14-9FD2-C659C83A58EA}" type="slidenum">
              <a:rPr lang="en-GB" smtClean="0"/>
              <a:t>‹#›</a:t>
            </a:fld>
            <a:endParaRPr lang="en-GB" dirty="0"/>
          </a:p>
        </p:txBody>
      </p:sp>
    </p:spTree>
    <p:extLst>
      <p:ext uri="{BB962C8B-B14F-4D97-AF65-F5344CB8AC3E}">
        <p14:creationId xmlns:p14="http://schemas.microsoft.com/office/powerpoint/2010/main" val="290342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F453563-4A26-4524-9E6A-E48493AE4ED9}" type="datetimeFigureOut">
              <a:rPr lang="en-GB" smtClean="0"/>
              <a:t>17/01/2020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1A30493-518F-4F14-9FD2-C659C83A58EA}" type="slidenum">
              <a:rPr lang="en-GB" smtClean="0"/>
              <a:t>‹#›</a:t>
            </a:fld>
            <a:endParaRPr lang="en-GB" dirty="0"/>
          </a:p>
        </p:txBody>
      </p:sp>
    </p:spTree>
    <p:extLst>
      <p:ext uri="{BB962C8B-B14F-4D97-AF65-F5344CB8AC3E}">
        <p14:creationId xmlns:p14="http://schemas.microsoft.com/office/powerpoint/2010/main" val="13123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F453563-4A26-4524-9E6A-E48493AE4ED9}" type="datetimeFigureOut">
              <a:rPr lang="en-GB" smtClean="0"/>
              <a:t>17/01/2020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1A30493-518F-4F14-9FD2-C659C83A58EA}" type="slidenum">
              <a:rPr lang="en-GB" smtClean="0"/>
              <a:t>‹#›</a:t>
            </a:fld>
            <a:endParaRPr lang="en-GB" dirty="0"/>
          </a:p>
        </p:txBody>
      </p:sp>
    </p:spTree>
    <p:extLst>
      <p:ext uri="{BB962C8B-B14F-4D97-AF65-F5344CB8AC3E}">
        <p14:creationId xmlns:p14="http://schemas.microsoft.com/office/powerpoint/2010/main" val="22141893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F453563-4A26-4524-9E6A-E48493AE4ED9}" type="datetimeFigureOut">
              <a:rPr lang="en-GB" smtClean="0"/>
              <a:t>17/01/2020</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1A30493-518F-4F14-9FD2-C659C83A58EA}" type="slidenum">
              <a:rPr lang="en-GB" smtClean="0"/>
              <a:t>‹#›</a:t>
            </a:fld>
            <a:endParaRPr lang="en-GB" dirty="0"/>
          </a:p>
        </p:txBody>
      </p:sp>
    </p:spTree>
    <p:extLst>
      <p:ext uri="{BB962C8B-B14F-4D97-AF65-F5344CB8AC3E}">
        <p14:creationId xmlns:p14="http://schemas.microsoft.com/office/powerpoint/2010/main" val="3531338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F453563-4A26-4524-9E6A-E48493AE4ED9}" type="datetimeFigureOut">
              <a:rPr lang="en-GB" smtClean="0"/>
              <a:t>17/01/2020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1A30493-518F-4F14-9FD2-C659C83A58EA}" type="slidenum">
              <a:rPr lang="en-GB" smtClean="0"/>
              <a:t>‹#›</a:t>
            </a:fld>
            <a:endParaRPr lang="en-GB" dirty="0"/>
          </a:p>
        </p:txBody>
      </p:sp>
    </p:spTree>
    <p:extLst>
      <p:ext uri="{BB962C8B-B14F-4D97-AF65-F5344CB8AC3E}">
        <p14:creationId xmlns:p14="http://schemas.microsoft.com/office/powerpoint/2010/main" val="2530631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F453563-4A26-4524-9E6A-E48493AE4ED9}" type="datetimeFigureOut">
              <a:rPr lang="en-GB" smtClean="0"/>
              <a:t>17/01/2020</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1A30493-518F-4F14-9FD2-C659C83A58EA}" type="slidenum">
              <a:rPr lang="en-GB" smtClean="0"/>
              <a:t>‹#›</a:t>
            </a:fld>
            <a:endParaRPr lang="en-GB" dirty="0"/>
          </a:p>
        </p:txBody>
      </p:sp>
    </p:spTree>
    <p:extLst>
      <p:ext uri="{BB962C8B-B14F-4D97-AF65-F5344CB8AC3E}">
        <p14:creationId xmlns:p14="http://schemas.microsoft.com/office/powerpoint/2010/main" val="40282290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F453563-4A26-4524-9E6A-E48493AE4ED9}" type="datetimeFigureOut">
              <a:rPr lang="en-GB" smtClean="0"/>
              <a:t>17/01/2020</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1A30493-518F-4F14-9FD2-C659C83A58EA}" type="slidenum">
              <a:rPr lang="en-GB" smtClean="0"/>
              <a:t>‹#›</a:t>
            </a:fld>
            <a:endParaRPr lang="en-GB" dirty="0"/>
          </a:p>
        </p:txBody>
      </p:sp>
    </p:spTree>
    <p:extLst>
      <p:ext uri="{BB962C8B-B14F-4D97-AF65-F5344CB8AC3E}">
        <p14:creationId xmlns:p14="http://schemas.microsoft.com/office/powerpoint/2010/main" val="1526770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453563-4A26-4524-9E6A-E48493AE4ED9}" type="datetimeFigureOut">
              <a:rPr lang="en-GB" smtClean="0"/>
              <a:t>17/01/2020</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1A30493-518F-4F14-9FD2-C659C83A58EA}" type="slidenum">
              <a:rPr lang="en-GB" smtClean="0"/>
              <a:t>‹#›</a:t>
            </a:fld>
            <a:endParaRPr lang="en-GB" dirty="0"/>
          </a:p>
        </p:txBody>
      </p:sp>
    </p:spTree>
    <p:extLst>
      <p:ext uri="{BB962C8B-B14F-4D97-AF65-F5344CB8AC3E}">
        <p14:creationId xmlns:p14="http://schemas.microsoft.com/office/powerpoint/2010/main" val="1293066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453563-4A26-4524-9E6A-E48493AE4ED9}" type="datetimeFigureOut">
              <a:rPr lang="en-GB" smtClean="0"/>
              <a:t>17/01/2020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1A30493-518F-4F14-9FD2-C659C83A58EA}" type="slidenum">
              <a:rPr lang="en-GB" smtClean="0"/>
              <a:t>‹#›</a:t>
            </a:fld>
            <a:endParaRPr lang="en-GB" dirty="0"/>
          </a:p>
        </p:txBody>
      </p:sp>
    </p:spTree>
    <p:extLst>
      <p:ext uri="{BB962C8B-B14F-4D97-AF65-F5344CB8AC3E}">
        <p14:creationId xmlns:p14="http://schemas.microsoft.com/office/powerpoint/2010/main" val="1159202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F453563-4A26-4524-9E6A-E48493AE4ED9}" type="datetimeFigureOut">
              <a:rPr lang="en-GB" smtClean="0"/>
              <a:t>17/01/2020</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1A30493-518F-4F14-9FD2-C659C83A58EA}" type="slidenum">
              <a:rPr lang="en-GB" smtClean="0"/>
              <a:t>‹#›</a:t>
            </a:fld>
            <a:endParaRPr lang="en-GB" dirty="0"/>
          </a:p>
        </p:txBody>
      </p:sp>
    </p:spTree>
    <p:extLst>
      <p:ext uri="{BB962C8B-B14F-4D97-AF65-F5344CB8AC3E}">
        <p14:creationId xmlns:p14="http://schemas.microsoft.com/office/powerpoint/2010/main" val="5604662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453563-4A26-4524-9E6A-E48493AE4ED9}" type="datetimeFigureOut">
              <a:rPr lang="en-GB" smtClean="0"/>
              <a:t>17/01/2020</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A30493-518F-4F14-9FD2-C659C83A58EA}" type="slidenum">
              <a:rPr lang="en-GB" smtClean="0"/>
              <a:t>‹#›</a:t>
            </a:fld>
            <a:endParaRPr lang="en-GB" dirty="0"/>
          </a:p>
        </p:txBody>
      </p:sp>
    </p:spTree>
    <p:extLst>
      <p:ext uri="{BB962C8B-B14F-4D97-AF65-F5344CB8AC3E}">
        <p14:creationId xmlns:p14="http://schemas.microsoft.com/office/powerpoint/2010/main" val="17995227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11969" y="1832227"/>
            <a:ext cx="9144000" cy="2387600"/>
          </a:xfrm>
        </p:spPr>
        <p:txBody>
          <a:bodyPr>
            <a:normAutofit/>
          </a:bodyPr>
          <a:lstStyle/>
          <a:p>
            <a:r>
              <a:rPr lang="en-GB" b="1" dirty="0" smtClean="0"/>
              <a:t>Informal Exclusions and off-rolling</a:t>
            </a:r>
            <a:endParaRPr lang="en-GB"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3282" y="423945"/>
            <a:ext cx="1952381" cy="1304762"/>
          </a:xfrm>
          <a:prstGeom prst="rect">
            <a:avLst/>
          </a:prstGeom>
        </p:spPr>
      </p:pic>
    </p:spTree>
    <p:extLst>
      <p:ext uri="{BB962C8B-B14F-4D97-AF65-F5344CB8AC3E}">
        <p14:creationId xmlns:p14="http://schemas.microsoft.com/office/powerpoint/2010/main" val="1791545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Informal exclusion and off rolling– using the law</a:t>
            </a:r>
            <a:endParaRPr lang="en-GB" dirty="0"/>
          </a:p>
        </p:txBody>
      </p:sp>
      <p:sp>
        <p:nvSpPr>
          <p:cNvPr id="3" name="Content Placeholder 2"/>
          <p:cNvSpPr>
            <a:spLocks noGrp="1"/>
          </p:cNvSpPr>
          <p:nvPr>
            <p:ph idx="1"/>
          </p:nvPr>
        </p:nvSpPr>
        <p:spPr/>
        <p:txBody>
          <a:bodyPr>
            <a:normAutofit lnSpcReduction="10000"/>
          </a:bodyPr>
          <a:lstStyle/>
          <a:p>
            <a:r>
              <a:rPr lang="en-GB" dirty="0"/>
              <a:t>Schools normally back down immediately when they receive what is termed a ‘letter before action</a:t>
            </a:r>
            <a:r>
              <a:rPr lang="en-GB" dirty="0" smtClean="0"/>
              <a:t>’ (LBA) </a:t>
            </a:r>
            <a:r>
              <a:rPr lang="en-GB" dirty="0"/>
              <a:t>from solicitors. </a:t>
            </a:r>
            <a:endParaRPr lang="en-GB" dirty="0" smtClean="0"/>
          </a:p>
          <a:p>
            <a:r>
              <a:rPr lang="en-GB" dirty="0" smtClean="0"/>
              <a:t>Can challenge policies (including unwritten ones) too</a:t>
            </a:r>
          </a:p>
          <a:p>
            <a:r>
              <a:rPr lang="en-GB" dirty="0" smtClean="0"/>
              <a:t>However</a:t>
            </a:r>
            <a:r>
              <a:rPr lang="en-GB" dirty="0"/>
              <a:t>, if risk of (formal) permanent exclusion is real, parents need to be advised of this risk – as sometimes response to LBA is formal exclusion</a:t>
            </a:r>
            <a:r>
              <a:rPr lang="en-GB" dirty="0" smtClean="0"/>
              <a:t>….</a:t>
            </a:r>
          </a:p>
          <a:p>
            <a:r>
              <a:rPr lang="en-GB" dirty="0" smtClean="0"/>
              <a:t>Legal aid available for parents who are eligible (i.e. on benefits or very low incomes) – Legal Aid </a:t>
            </a:r>
            <a:r>
              <a:rPr lang="en-GB" dirty="0" err="1" smtClean="0"/>
              <a:t>Govt</a:t>
            </a:r>
            <a:r>
              <a:rPr lang="en-GB" dirty="0" smtClean="0"/>
              <a:t> Gateway number – 0345 345 4 345</a:t>
            </a:r>
          </a:p>
          <a:p>
            <a:r>
              <a:rPr lang="en-GB" dirty="0" smtClean="0"/>
              <a:t>For parents who are not eligible – initial work can be done privately, and then if LBA doesn’t work can get legal aid in child’s name. </a:t>
            </a:r>
            <a:endParaRPr lang="en-GB" dirty="0"/>
          </a:p>
          <a:p>
            <a:endParaRPr lang="en-GB" dirty="0"/>
          </a:p>
        </p:txBody>
      </p:sp>
    </p:spTree>
    <p:extLst>
      <p:ext uri="{BB962C8B-B14F-4D97-AF65-F5344CB8AC3E}">
        <p14:creationId xmlns:p14="http://schemas.microsoft.com/office/powerpoint/2010/main" val="1977907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When to use law?	</a:t>
            </a:r>
            <a:endParaRPr lang="en-GB" dirty="0"/>
          </a:p>
        </p:txBody>
      </p:sp>
      <p:sp>
        <p:nvSpPr>
          <p:cNvPr id="3" name="Content Placeholder 2"/>
          <p:cNvSpPr>
            <a:spLocks noGrp="1"/>
          </p:cNvSpPr>
          <p:nvPr>
            <p:ph idx="1"/>
          </p:nvPr>
        </p:nvSpPr>
        <p:spPr/>
        <p:txBody>
          <a:bodyPr/>
          <a:lstStyle/>
          <a:p>
            <a:r>
              <a:rPr lang="en-GB" dirty="0" smtClean="0"/>
              <a:t>As soon as possible.   The longer the child is out of school the worse it is for the child. </a:t>
            </a:r>
          </a:p>
          <a:p>
            <a:r>
              <a:rPr lang="en-GB" dirty="0" smtClean="0"/>
              <a:t>Particularly with off-rolling – sooner that use the law the better.  The longer it is left, the harder it can be to succeed (particularly if post year 10).  If miss too much, then Court less willing to grant interim relief. </a:t>
            </a:r>
          </a:p>
          <a:p>
            <a:endParaRPr lang="en-GB" dirty="0" smtClean="0"/>
          </a:p>
          <a:p>
            <a:endParaRPr lang="en-GB" dirty="0"/>
          </a:p>
        </p:txBody>
      </p:sp>
    </p:spTree>
    <p:extLst>
      <p:ext uri="{BB962C8B-B14F-4D97-AF65-F5344CB8AC3E}">
        <p14:creationId xmlns:p14="http://schemas.microsoft.com/office/powerpoint/2010/main" val="1099939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to do about it?</a:t>
            </a:r>
            <a:endParaRPr lang="en-GB" b="1" dirty="0"/>
          </a:p>
        </p:txBody>
      </p:sp>
      <p:sp>
        <p:nvSpPr>
          <p:cNvPr id="3" name="Content Placeholder 2"/>
          <p:cNvSpPr>
            <a:spLocks noGrp="1"/>
          </p:cNvSpPr>
          <p:nvPr>
            <p:ph idx="1"/>
          </p:nvPr>
        </p:nvSpPr>
        <p:spPr/>
        <p:txBody>
          <a:bodyPr>
            <a:normAutofit fontScale="92500"/>
          </a:bodyPr>
          <a:lstStyle/>
          <a:p>
            <a:r>
              <a:rPr lang="en-GB" dirty="0" smtClean="0"/>
              <a:t>LAs should not be allowing it to happen.</a:t>
            </a:r>
          </a:p>
          <a:p>
            <a:r>
              <a:rPr lang="en-GB" dirty="0" smtClean="0"/>
              <a:t>Schools and academies should not be doing it.</a:t>
            </a:r>
          </a:p>
          <a:p>
            <a:r>
              <a:rPr lang="en-GB" b="1" dirty="0" smtClean="0"/>
              <a:t>Ofsted</a:t>
            </a:r>
            <a:r>
              <a:rPr lang="en-GB" dirty="0" smtClean="0"/>
              <a:t> probably need to fail a few academies for doing it – until it does this problem will not stop.  </a:t>
            </a:r>
          </a:p>
          <a:p>
            <a:r>
              <a:rPr lang="en-GB" dirty="0" smtClean="0"/>
              <a:t>The benefit to be gained for schools in terms of their results has made the practice hugely tempting in the past (because of the boost to exam results it gives), and the risks previously were minimal. The risks are now higher, but the question is whether there will be enforcement.</a:t>
            </a:r>
          </a:p>
          <a:p>
            <a:r>
              <a:rPr lang="en-GB" dirty="0" smtClean="0"/>
              <a:t>Individual attempts </a:t>
            </a:r>
            <a:r>
              <a:rPr lang="en-GB" dirty="0" smtClean="0"/>
              <a:t>to informally exclude or </a:t>
            </a:r>
            <a:r>
              <a:rPr lang="en-GB" dirty="0" smtClean="0"/>
              <a:t>off-roll children can be challenged via JR, but only Ofsted can really stop the practice.</a:t>
            </a:r>
            <a:endParaRPr lang="en-GB" dirty="0"/>
          </a:p>
        </p:txBody>
      </p:sp>
    </p:spTree>
    <p:extLst>
      <p:ext uri="{BB962C8B-B14F-4D97-AF65-F5344CB8AC3E}">
        <p14:creationId xmlns:p14="http://schemas.microsoft.com/office/powerpoint/2010/main" val="6037332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Informal exclusions</a:t>
            </a:r>
            <a:endParaRPr lang="en-GB" dirty="0"/>
          </a:p>
        </p:txBody>
      </p:sp>
      <p:sp>
        <p:nvSpPr>
          <p:cNvPr id="3" name="Content Placeholder 2"/>
          <p:cNvSpPr>
            <a:spLocks noGrp="1"/>
          </p:cNvSpPr>
          <p:nvPr>
            <p:ph idx="1"/>
          </p:nvPr>
        </p:nvSpPr>
        <p:spPr/>
        <p:txBody>
          <a:bodyPr/>
          <a:lstStyle/>
          <a:p>
            <a:r>
              <a:rPr lang="en-GB" dirty="0" smtClean="0"/>
              <a:t>“If I see you in school again this term you will be permanently excluded”</a:t>
            </a:r>
          </a:p>
          <a:p>
            <a:r>
              <a:rPr lang="en-GB" dirty="0" smtClean="0"/>
              <a:t>“Your son is banned from school until he changes his hair cut”</a:t>
            </a:r>
          </a:p>
          <a:p>
            <a:r>
              <a:rPr lang="en-GB" dirty="0" smtClean="0"/>
              <a:t>“Were going to sort out some alternative provision for your son.  Until we do so he can’t come back”.</a:t>
            </a:r>
          </a:p>
          <a:p>
            <a:r>
              <a:rPr lang="en-GB" dirty="0" smtClean="0"/>
              <a:t>“If your son carries on like this he will get excluded.  I’d advise you to educate him at home until you find another school for him”.</a:t>
            </a:r>
          </a:p>
        </p:txBody>
      </p:sp>
    </p:spTree>
    <p:extLst>
      <p:ext uri="{BB962C8B-B14F-4D97-AF65-F5344CB8AC3E}">
        <p14:creationId xmlns:p14="http://schemas.microsoft.com/office/powerpoint/2010/main" val="2458855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Informal Exclusion </a:t>
            </a:r>
            <a:r>
              <a:rPr lang="en-GB" dirty="0" smtClean="0"/>
              <a:t>– Simple explanation of law</a:t>
            </a:r>
            <a:endParaRPr lang="en-GB" dirty="0"/>
          </a:p>
        </p:txBody>
      </p:sp>
      <p:sp>
        <p:nvSpPr>
          <p:cNvPr id="3" name="Content Placeholder 2"/>
          <p:cNvSpPr>
            <a:spLocks noGrp="1"/>
          </p:cNvSpPr>
          <p:nvPr>
            <p:ph idx="1"/>
          </p:nvPr>
        </p:nvSpPr>
        <p:spPr/>
        <p:txBody>
          <a:bodyPr>
            <a:normAutofit/>
          </a:bodyPr>
          <a:lstStyle/>
          <a:p>
            <a:r>
              <a:rPr lang="en-GB" dirty="0" smtClean="0"/>
              <a:t>Any informal exclusion is an unlawful exclusion</a:t>
            </a:r>
          </a:p>
          <a:p>
            <a:r>
              <a:rPr lang="en-GB" dirty="0" smtClean="0"/>
              <a:t>School Exclusions Guidance – paragraph 14 – makes this very clear. </a:t>
            </a:r>
          </a:p>
          <a:p>
            <a:r>
              <a:rPr lang="en-GB" dirty="0" smtClean="0"/>
              <a:t>As has no lawful basis, and as school has no power to do it, any informal exclusion is susceptible to challenge by way of a process called judicial review. </a:t>
            </a:r>
          </a:p>
          <a:p>
            <a:pPr marL="0" indent="0">
              <a:buNone/>
            </a:pPr>
            <a:endParaRPr lang="en-GB" dirty="0"/>
          </a:p>
        </p:txBody>
      </p:sp>
    </p:spTree>
    <p:extLst>
      <p:ext uri="{BB962C8B-B14F-4D97-AF65-F5344CB8AC3E}">
        <p14:creationId xmlns:p14="http://schemas.microsoft.com/office/powerpoint/2010/main" val="2129305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Off-rolling</a:t>
            </a:r>
            <a:endParaRPr lang="en-GB" b="1" dirty="0"/>
          </a:p>
        </p:txBody>
      </p:sp>
      <p:sp>
        <p:nvSpPr>
          <p:cNvPr id="3" name="Content Placeholder 2"/>
          <p:cNvSpPr>
            <a:spLocks noGrp="1"/>
          </p:cNvSpPr>
          <p:nvPr>
            <p:ph idx="1"/>
          </p:nvPr>
        </p:nvSpPr>
        <p:spPr/>
        <p:txBody>
          <a:bodyPr>
            <a:normAutofit/>
          </a:bodyPr>
          <a:lstStyle/>
          <a:p>
            <a:pPr marL="0" indent="0">
              <a:buNone/>
            </a:pPr>
            <a:r>
              <a:rPr lang="en-GB" sz="3000" i="1" dirty="0" smtClean="0"/>
              <a:t>“</a:t>
            </a:r>
            <a:r>
              <a:rPr lang="en-GB" sz="3000" i="1" dirty="0"/>
              <a:t>the practice of removing a learner from the provider’s roll without a formal, permanent exclusion or by encouraging a parent to remove their child, when the removal is primarily in the interests of the provider rather than the best interests of the learner. Off-rolling in these circumstances is a form of gaming</a:t>
            </a:r>
            <a:r>
              <a:rPr lang="en-GB" sz="3000" i="1" dirty="0" smtClean="0"/>
              <a:t>”. </a:t>
            </a:r>
          </a:p>
          <a:p>
            <a:pPr marL="0" indent="0">
              <a:buNone/>
            </a:pPr>
            <a:r>
              <a:rPr lang="en-GB" sz="3000" dirty="0" smtClean="0"/>
              <a:t>[Ofsted 2019 Inspection Framework]</a:t>
            </a:r>
            <a:endParaRPr lang="en-GB" sz="3000" dirty="0"/>
          </a:p>
        </p:txBody>
      </p:sp>
    </p:spTree>
    <p:extLst>
      <p:ext uri="{BB962C8B-B14F-4D97-AF65-F5344CB8AC3E}">
        <p14:creationId xmlns:p14="http://schemas.microsoft.com/office/powerpoint/2010/main" val="2453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Off-rolling</a:t>
            </a:r>
            <a:endParaRPr lang="en-GB" b="1" dirty="0"/>
          </a:p>
        </p:txBody>
      </p:sp>
      <p:sp>
        <p:nvSpPr>
          <p:cNvPr id="3" name="Content Placeholder 2"/>
          <p:cNvSpPr>
            <a:spLocks noGrp="1"/>
          </p:cNvSpPr>
          <p:nvPr>
            <p:ph idx="1"/>
          </p:nvPr>
        </p:nvSpPr>
        <p:spPr/>
        <p:txBody>
          <a:bodyPr>
            <a:normAutofit fontScale="77500" lnSpcReduction="20000"/>
          </a:bodyPr>
          <a:lstStyle/>
          <a:p>
            <a:pPr marL="0" indent="0">
              <a:buNone/>
            </a:pPr>
            <a:r>
              <a:rPr lang="en-GB" sz="4000" b="1" dirty="0"/>
              <a:t>Why does it happen?</a:t>
            </a:r>
          </a:p>
          <a:p>
            <a:pPr marL="342900" indent="-342900"/>
            <a:r>
              <a:rPr lang="en-GB" sz="4000" dirty="0"/>
              <a:t>Removing difficult pupils from roll</a:t>
            </a:r>
          </a:p>
          <a:p>
            <a:pPr marL="342900" indent="-342900"/>
            <a:r>
              <a:rPr lang="en-GB" sz="4000" dirty="0"/>
              <a:t>To improve exam results through having less poorly performing pupils at a school</a:t>
            </a:r>
          </a:p>
          <a:p>
            <a:pPr marL="342900" indent="-342900"/>
            <a:r>
              <a:rPr lang="en-GB" sz="4000" dirty="0"/>
              <a:t>To get disruptive pupils out to improve exam results of others</a:t>
            </a:r>
          </a:p>
          <a:p>
            <a:pPr marL="342900" indent="-342900"/>
            <a:r>
              <a:rPr lang="en-GB" sz="4000" dirty="0"/>
              <a:t>To remove children from roll without having to exclude them (excluding them shows up obviously in statistics)</a:t>
            </a:r>
          </a:p>
          <a:p>
            <a:pPr marL="342900" indent="-342900"/>
            <a:r>
              <a:rPr lang="en-GB" sz="4000" dirty="0"/>
              <a:t>Parents removing children from school roll because children suffering at school/not being listened to/ encouraged to by school</a:t>
            </a:r>
          </a:p>
        </p:txBody>
      </p:sp>
    </p:spTree>
    <p:extLst>
      <p:ext uri="{BB962C8B-B14F-4D97-AF65-F5344CB8AC3E}">
        <p14:creationId xmlns:p14="http://schemas.microsoft.com/office/powerpoint/2010/main" val="336543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a:t>View of Government and Ofsted</a:t>
            </a:r>
          </a:p>
        </p:txBody>
      </p:sp>
      <p:sp>
        <p:nvSpPr>
          <p:cNvPr id="3" name="Content Placeholder 2"/>
          <p:cNvSpPr>
            <a:spLocks noGrp="1"/>
          </p:cNvSpPr>
          <p:nvPr>
            <p:ph idx="1"/>
          </p:nvPr>
        </p:nvSpPr>
        <p:spPr/>
        <p:txBody>
          <a:bodyPr>
            <a:normAutofit/>
          </a:bodyPr>
          <a:lstStyle/>
          <a:p>
            <a:r>
              <a:rPr lang="en-GB" sz="3200" dirty="0"/>
              <a:t>Government and Ofsted do not like off-rolling at all.  </a:t>
            </a:r>
          </a:p>
          <a:p>
            <a:r>
              <a:rPr lang="en-GB" sz="3200" dirty="0"/>
              <a:t>Ofsted criteria for school leadership – para 29 of Education and Inspection Framework </a:t>
            </a:r>
            <a:r>
              <a:rPr lang="en-GB" sz="3200" i="1" dirty="0"/>
              <a:t>“Leaders aim to ensure that all learners complete their programmes of study.  They provide the support for staff to make this possible and do not allow off-rolling.” </a:t>
            </a:r>
          </a:p>
          <a:p>
            <a:r>
              <a:rPr lang="en-GB" sz="3200" i="1" dirty="0"/>
              <a:t>It should not be happening.</a:t>
            </a:r>
          </a:p>
          <a:p>
            <a:r>
              <a:rPr lang="en-GB" sz="3200" i="1" dirty="0"/>
              <a:t>But it does.</a:t>
            </a:r>
          </a:p>
        </p:txBody>
      </p:sp>
    </p:spTree>
    <p:extLst>
      <p:ext uri="{BB962C8B-B14F-4D97-AF65-F5344CB8AC3E}">
        <p14:creationId xmlns:p14="http://schemas.microsoft.com/office/powerpoint/2010/main" val="3044183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How is Off-Rolling Done?</a:t>
            </a:r>
            <a:endParaRPr lang="en-GB" b="1" dirty="0"/>
          </a:p>
        </p:txBody>
      </p:sp>
      <p:sp>
        <p:nvSpPr>
          <p:cNvPr id="3" name="Content Placeholder 2"/>
          <p:cNvSpPr>
            <a:spLocks noGrp="1"/>
          </p:cNvSpPr>
          <p:nvPr>
            <p:ph idx="1"/>
          </p:nvPr>
        </p:nvSpPr>
        <p:spPr/>
        <p:txBody>
          <a:bodyPr>
            <a:normAutofit fontScale="92500" lnSpcReduction="20000"/>
          </a:bodyPr>
          <a:lstStyle/>
          <a:p>
            <a:r>
              <a:rPr lang="en-GB" dirty="0" smtClean="0"/>
              <a:t>Encouraging pupils to leave.</a:t>
            </a:r>
          </a:p>
          <a:p>
            <a:pPr lvl="1"/>
            <a:r>
              <a:rPr lang="en-GB" i="1" dirty="0" smtClean="0"/>
              <a:t>“If you do not agree to withdraw your child from the school, we will permanently exclude them.”</a:t>
            </a:r>
          </a:p>
          <a:p>
            <a:pPr lvl="1"/>
            <a:r>
              <a:rPr lang="en-GB" dirty="0" smtClean="0"/>
              <a:t>2017 School Exclusions Guidance specifically states that is not lawful.</a:t>
            </a:r>
          </a:p>
          <a:p>
            <a:r>
              <a:rPr lang="en-GB" dirty="0" smtClean="0"/>
              <a:t>Encouragement given by schools to particular ethnic groups that they may be better off pursuing “electively home education” – particularly Gypsies/ Travellers – even when parents illiterate.</a:t>
            </a:r>
          </a:p>
          <a:p>
            <a:r>
              <a:rPr lang="en-GB" dirty="0" smtClean="0"/>
              <a:t>Encouragement to remove child through “non-progression”, either in Year 12 or earlier.</a:t>
            </a:r>
          </a:p>
          <a:p>
            <a:r>
              <a:rPr lang="en-GB" dirty="0" smtClean="0"/>
              <a:t>Making life so unpleasant for child that parent withdraws them – repeated fixed term exclusions and use of isolation.</a:t>
            </a:r>
          </a:p>
          <a:p>
            <a:r>
              <a:rPr lang="en-GB" dirty="0" smtClean="0"/>
              <a:t>Keeping children in isolation until parent agrees to withdraw them.</a:t>
            </a:r>
            <a:endParaRPr lang="en-GB" dirty="0"/>
          </a:p>
        </p:txBody>
      </p:sp>
    </p:spTree>
    <p:extLst>
      <p:ext uri="{BB962C8B-B14F-4D97-AF65-F5344CB8AC3E}">
        <p14:creationId xmlns:p14="http://schemas.microsoft.com/office/powerpoint/2010/main" val="5371273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Education (Pupil Registration) (England) Regulations 2006</a:t>
            </a:r>
            <a:endParaRPr lang="en-GB" b="1" dirty="0"/>
          </a:p>
        </p:txBody>
      </p:sp>
      <p:sp>
        <p:nvSpPr>
          <p:cNvPr id="3" name="Content Placeholder 2"/>
          <p:cNvSpPr>
            <a:spLocks noGrp="1"/>
          </p:cNvSpPr>
          <p:nvPr>
            <p:ph idx="1"/>
          </p:nvPr>
        </p:nvSpPr>
        <p:spPr/>
        <p:txBody>
          <a:bodyPr>
            <a:normAutofit fontScale="92500" lnSpcReduction="10000"/>
          </a:bodyPr>
          <a:lstStyle/>
          <a:p>
            <a:r>
              <a:rPr lang="en-GB" dirty="0" smtClean="0"/>
              <a:t>Regulation 8 sets out the basis for deletions from the admissions register.  There are only certain prescribed reasons for which a child can be deleted from the admissions register.</a:t>
            </a:r>
          </a:p>
          <a:p>
            <a:r>
              <a:rPr lang="en-GB" dirty="0" smtClean="0"/>
              <a:t>Schools can’t simply delete children from the register because they wish to do so.</a:t>
            </a:r>
          </a:p>
          <a:p>
            <a:r>
              <a:rPr lang="en-GB" dirty="0" smtClean="0"/>
              <a:t>Most of these are fairly circumscribed, e.g. pupils who have been</a:t>
            </a:r>
          </a:p>
          <a:p>
            <a:pPr lvl="1"/>
            <a:r>
              <a:rPr lang="en-GB" dirty="0" smtClean="0"/>
              <a:t>permanently excluded</a:t>
            </a:r>
          </a:p>
          <a:p>
            <a:pPr lvl="1"/>
            <a:r>
              <a:rPr lang="en-GB" dirty="0" smtClean="0"/>
              <a:t>who have died</a:t>
            </a:r>
          </a:p>
          <a:p>
            <a:pPr lvl="1"/>
            <a:r>
              <a:rPr lang="en-GB" dirty="0" smtClean="0"/>
              <a:t>have been absent for a period of not less than 20 days, and absence is not authorised,  school does not have reasonable grounds to believe that unable to attend by reasons of sickness or other unavoidable cause, and both proprietor of school and local authority have failed to ascertain where pupil is.</a:t>
            </a:r>
          </a:p>
        </p:txBody>
      </p:sp>
    </p:spTree>
    <p:extLst>
      <p:ext uri="{BB962C8B-B14F-4D97-AF65-F5344CB8AC3E}">
        <p14:creationId xmlns:p14="http://schemas.microsoft.com/office/powerpoint/2010/main" val="930991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Off-Rolling and Equality Act</a:t>
            </a:r>
            <a:endParaRPr lang="en-GB" b="1" dirty="0"/>
          </a:p>
        </p:txBody>
      </p:sp>
      <p:sp>
        <p:nvSpPr>
          <p:cNvPr id="3" name="Content Placeholder 2"/>
          <p:cNvSpPr>
            <a:spLocks noGrp="1"/>
          </p:cNvSpPr>
          <p:nvPr>
            <p:ph idx="1"/>
          </p:nvPr>
        </p:nvSpPr>
        <p:spPr/>
        <p:txBody>
          <a:bodyPr/>
          <a:lstStyle/>
          <a:p>
            <a:r>
              <a:rPr lang="en-GB" dirty="0" smtClean="0"/>
              <a:t>Children off-rolled are far more likely </a:t>
            </a:r>
            <a:r>
              <a:rPr lang="en-GB" dirty="0" smtClean="0"/>
              <a:t>to be </a:t>
            </a:r>
            <a:r>
              <a:rPr lang="en-GB" dirty="0"/>
              <a:t>pupils with protected characteristics (black boys in London/GRT children nationality/children with disabilities)</a:t>
            </a:r>
          </a:p>
          <a:p>
            <a:pPr lvl="1"/>
            <a:endParaRPr lang="en-GB" dirty="0"/>
          </a:p>
          <a:p>
            <a:r>
              <a:rPr lang="en-GB" dirty="0" smtClean="0"/>
              <a:t>Public Sector Equality Duty points often raised in individual cases – but case normally resolved by child being allowed to continue at the school. </a:t>
            </a:r>
          </a:p>
        </p:txBody>
      </p:sp>
    </p:spTree>
    <p:extLst>
      <p:ext uri="{BB962C8B-B14F-4D97-AF65-F5344CB8AC3E}">
        <p14:creationId xmlns:p14="http://schemas.microsoft.com/office/powerpoint/2010/main" val="7876303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63C3615397AE7489503080961EDE3E4" ma:contentTypeVersion="12" ma:contentTypeDescription="Create a new document." ma:contentTypeScope="" ma:versionID="2694e50b39a314a9967fa7d0f5bd7a20">
  <xsd:schema xmlns:xsd="http://www.w3.org/2001/XMLSchema" xmlns:xs="http://www.w3.org/2001/XMLSchema" xmlns:p="http://schemas.microsoft.com/office/2006/metadata/properties" xmlns:ns2="306e7dec-9982-44af-80be-fcd41933060d" xmlns:ns3="c8c0deef-0c90-46b2-9fc5-41f5e05bb5de" targetNamespace="http://schemas.microsoft.com/office/2006/metadata/properties" ma:root="true" ma:fieldsID="319323adfb15f0879002452b22777f1d" ns2:_="" ns3:_="">
    <xsd:import namespace="306e7dec-9982-44af-80be-fcd41933060d"/>
    <xsd:import namespace="c8c0deef-0c90-46b2-9fc5-41f5e05bb5de"/>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6e7dec-9982-44af-80be-fcd41933060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8c0deef-0c90-46b2-9fc5-41f5e05bb5de"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C61EC66-D701-419B-BDE9-93B1CDAFD547}"/>
</file>

<file path=customXml/itemProps2.xml><?xml version="1.0" encoding="utf-8"?>
<ds:datastoreItem xmlns:ds="http://schemas.openxmlformats.org/officeDocument/2006/customXml" ds:itemID="{C8D66F64-CF0F-4C8E-BFE5-F94D6CE715DC}"/>
</file>

<file path=customXml/itemProps3.xml><?xml version="1.0" encoding="utf-8"?>
<ds:datastoreItem xmlns:ds="http://schemas.openxmlformats.org/officeDocument/2006/customXml" ds:itemID="{53340A3E-1FD9-47E9-B9A9-DF8D2E36BC34}"/>
</file>

<file path=docProps/app.xml><?xml version="1.0" encoding="utf-8"?>
<Properties xmlns="http://schemas.openxmlformats.org/officeDocument/2006/extended-properties" xmlns:vt="http://schemas.openxmlformats.org/officeDocument/2006/docPropsVTypes">
  <TotalTime>375</TotalTime>
  <Words>973</Words>
  <Application>Microsoft Office PowerPoint</Application>
  <PresentationFormat>Widescreen</PresentationFormat>
  <Paragraphs>59</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Informal Exclusions and off-rolling</vt:lpstr>
      <vt:lpstr>Informal exclusions</vt:lpstr>
      <vt:lpstr>Informal Exclusion – Simple explanation of law</vt:lpstr>
      <vt:lpstr>Off-rolling</vt:lpstr>
      <vt:lpstr>Off-rolling</vt:lpstr>
      <vt:lpstr>View of Government and Ofsted</vt:lpstr>
      <vt:lpstr>How is Off-Rolling Done?</vt:lpstr>
      <vt:lpstr>Education (Pupil Registration) (England) Regulations 2006</vt:lpstr>
      <vt:lpstr>Off-Rolling and Equality Act</vt:lpstr>
      <vt:lpstr>Informal exclusion and off rolling– using the law</vt:lpstr>
      <vt:lpstr>When to use law? </vt:lpstr>
      <vt:lpstr>What to do about it?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Off- Rolling</dc:title>
  <dc:creator>Andrea Garforth</dc:creator>
  <cp:lastModifiedBy>Dan Rosenberg</cp:lastModifiedBy>
  <cp:revision>16</cp:revision>
  <dcterms:created xsi:type="dcterms:W3CDTF">2019-11-25T16:29:18Z</dcterms:created>
  <dcterms:modified xsi:type="dcterms:W3CDTF">2020-01-17T15:28:53Z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0x010100863C3615397AE7489503080961EDE3E4</vt:lpwstr>
  </property>
</Properties>
</file>